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48" r:id="rId4"/>
  </p:sldMasterIdLst>
  <p:notesMasterIdLst>
    <p:notesMasterId r:id="rId23"/>
  </p:notesMasterIdLst>
  <p:handoutMasterIdLst>
    <p:handoutMasterId r:id="rId24"/>
  </p:handoutMasterIdLst>
  <p:sldIdLst>
    <p:sldId id="289" r:id="rId5"/>
    <p:sldId id="264" r:id="rId6"/>
    <p:sldId id="297" r:id="rId7"/>
    <p:sldId id="300" r:id="rId8"/>
    <p:sldId id="278" r:id="rId9"/>
    <p:sldId id="293" r:id="rId10"/>
    <p:sldId id="299" r:id="rId11"/>
    <p:sldId id="298" r:id="rId12"/>
    <p:sldId id="309" r:id="rId13"/>
    <p:sldId id="310" r:id="rId14"/>
    <p:sldId id="311" r:id="rId15"/>
    <p:sldId id="314" r:id="rId16"/>
    <p:sldId id="315" r:id="rId17"/>
    <p:sldId id="306" r:id="rId18"/>
    <p:sldId id="307" r:id="rId19"/>
    <p:sldId id="301" r:id="rId20"/>
    <p:sldId id="313" r:id="rId21"/>
    <p:sldId id="288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13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eu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E0C9"/>
    <a:srgbClr val="00292E"/>
    <a:srgbClr val="0E6070"/>
    <a:srgbClr val="F4DABA"/>
    <a:srgbClr val="107082"/>
    <a:srgbClr val="ACD0D7"/>
    <a:srgbClr val="BD9C6F"/>
    <a:srgbClr val="987546"/>
    <a:srgbClr val="001518"/>
    <a:srgbClr val="0090A2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Style moyen 2 - Accentuatio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024" autoAdjust="0"/>
    <p:restoredTop sz="94670"/>
  </p:normalViewPr>
  <p:slideViewPr>
    <p:cSldViewPr snapToGrid="0">
      <p:cViewPr varScale="1">
        <p:scale>
          <a:sx n="90" d="100"/>
          <a:sy n="90" d="100"/>
        </p:scale>
        <p:origin x="158" y="31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8" d="100"/>
          <a:sy n="68" d="100"/>
        </p:scale>
        <p:origin x="3288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 w="82550">
              <a:solidFill>
                <a:srgbClr val="173D41"/>
              </a:solidFill>
            </a:ln>
          </c:spPr>
          <c:dPt>
            <c:idx val="0"/>
            <c:bubble3D val="0"/>
            <c:spPr>
              <a:solidFill>
                <a:srgbClr val="987546"/>
              </a:solidFill>
              <a:ln w="82550">
                <a:solidFill>
                  <a:srgbClr val="173D4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741D-496C-B278-C3E694AEAEB6}"/>
              </c:ext>
            </c:extLst>
          </c:dPt>
          <c:dPt>
            <c:idx val="1"/>
            <c:bubble3D val="0"/>
            <c:spPr>
              <a:solidFill>
                <a:srgbClr val="BD9C6F"/>
              </a:solidFill>
              <a:ln w="82550">
                <a:solidFill>
                  <a:srgbClr val="173D4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741D-496C-B278-C3E694AEAEB6}"/>
              </c:ext>
            </c:extLst>
          </c:dPt>
          <c:dPt>
            <c:idx val="2"/>
            <c:bubble3D val="0"/>
            <c:spPr>
              <a:solidFill>
                <a:schemeClr val="accent1">
                  <a:tint val="65000"/>
                </a:schemeClr>
              </a:solidFill>
              <a:ln w="82550">
                <a:solidFill>
                  <a:srgbClr val="173D4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741D-496C-B278-C3E694AEAEB6}"/>
              </c:ext>
            </c:extLst>
          </c:dPt>
          <c:cat>
            <c:strRef>
              <c:f>Sheet1!$A$3:$A$5</c:f>
              <c:strCache>
                <c:ptCount val="2"/>
                <c:pt idx="0">
                  <c:v>2nd Qtr</c:v>
                </c:pt>
                <c:pt idx="1">
                  <c:v>3rd Qtr</c:v>
                </c:pt>
              </c:strCache>
            </c:strRef>
          </c:cat>
          <c:val>
            <c:numRef>
              <c:f>Sheet1!$B$3:$B$5</c:f>
              <c:numCache>
                <c:formatCode>General</c:formatCode>
                <c:ptCount val="3"/>
                <c:pt idx="0">
                  <c:v>15</c:v>
                </c:pt>
                <c:pt idx="1">
                  <c:v>5</c:v>
                </c:pt>
                <c:pt idx="2">
                  <c:v>80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741D-496C-B278-C3E694AEAEB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47"/>
        <c:holeSize val="63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lang="en-US" noProof="0"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3D6640C-F6A0-4351-856B-14836F234E6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C280B7B-2795-4857-B84E-9C600536AE0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120AE1-5DBC-4417-A73B-5F29B67C532C}" type="datetimeFigureOut">
              <a:rPr lang="en-US" smtClean="0"/>
              <a:t>11/10/2020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C3ACD6-6E00-4BE1-A684-34A6BD202E3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7F20A5-CEF2-4B11-A0A4-0F4BC0BD647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822411-A9A9-4A09-A341-69C657AB42A1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58888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16A9CD-5E57-4C86-B862-09CA519924BA}" type="datetimeFigureOut">
              <a:rPr lang="en-US" smtClean="0"/>
              <a:t>11/10/2020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A004F4-F240-48F9-8AE1-486585C7F00D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48810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01704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01595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71094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02716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9419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24061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07938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67518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8662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26456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29945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98603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96999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4810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32719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7397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68673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7D165-49B0-44FF-A267-367F5A6EE3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39514"/>
            <a:ext cx="9144000" cy="2128049"/>
          </a:xfrm>
        </p:spPr>
        <p:txBody>
          <a:bodyPr anchor="b"/>
          <a:lstStyle>
            <a:lvl1pPr algn="ctr">
              <a:lnSpc>
                <a:spcPct val="125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B52800-74D6-4A78-AC9B-8E737A1A3B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21162"/>
            <a:ext cx="9144000" cy="882001"/>
          </a:xfrm>
          <a:solidFill>
            <a:schemeClr val="accent2">
              <a:alpha val="90000"/>
            </a:schemeClr>
          </a:solidFill>
        </p:spPr>
        <p:txBody>
          <a:bodyPr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500" b="1" i="1" kern="1200" spc="65" dirty="0">
                <a:solidFill>
                  <a:schemeClr val="accent1"/>
                </a:solidFill>
                <a:latin typeface="Arial"/>
                <a:ea typeface="+mn-ea"/>
                <a:cs typeface="Arial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B91F7B-C4AF-4FC6-A6BE-657DEF6D53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08ED5-AEFE-4443-9040-726EF6690995}" type="datetime1">
              <a:rPr lang="en-US" smtClean="0"/>
              <a:t>11/10/2020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ED32F8-B0C7-4332-B0A5-BC19DD8C4C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030946-D0C7-4F78-94B0-427DAA6D5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5097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icture with Three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3">
            <a:extLst>
              <a:ext uri="{FF2B5EF4-FFF2-40B4-BE49-F238E27FC236}">
                <a16:creationId xmlns:a16="http://schemas.microsoft.com/office/drawing/2014/main" id="{29F16048-FF4E-41B1-B3D4-0FB210A70DF2}"/>
              </a:ext>
            </a:extLst>
          </p:cNvPr>
          <p:cNvSpPr/>
          <p:nvPr userDrawn="1"/>
        </p:nvSpPr>
        <p:spPr>
          <a:xfrm>
            <a:off x="5294630" y="0"/>
            <a:ext cx="6897370" cy="6858000"/>
          </a:xfrm>
          <a:custGeom>
            <a:avLst/>
            <a:gdLst/>
            <a:ahLst/>
            <a:cxnLst/>
            <a:rect l="l" t="t" r="r" b="b"/>
            <a:pathLst>
              <a:path w="6897370" h="6858000">
                <a:moveTo>
                  <a:pt x="0" y="6858000"/>
                </a:moveTo>
                <a:lnTo>
                  <a:pt x="6896900" y="6858000"/>
                </a:lnTo>
                <a:lnTo>
                  <a:pt x="68969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0" tIns="0" rIns="0" bIns="0" rtlCol="0"/>
          <a:lstStyle/>
          <a:p>
            <a:endParaRPr lang="en-US" noProof="0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8AB8B54-69CD-4C57-8DBB-02A0E09851DD}"/>
              </a:ext>
            </a:extLst>
          </p:cNvPr>
          <p:cNvSpPr/>
          <p:nvPr userDrawn="1"/>
        </p:nvSpPr>
        <p:spPr>
          <a:xfrm>
            <a:off x="11562237" y="6227432"/>
            <a:ext cx="266400" cy="26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90E0AA-5363-4861-AB6B-0E4D34D74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17362"/>
            <a:ext cx="3932237" cy="130211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79774D-36EB-4201-B1AC-922DD2E066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294251" y="1192697"/>
            <a:ext cx="4057961" cy="1431234"/>
          </a:xfrm>
        </p:spPr>
        <p:txBody>
          <a:bodyPr/>
          <a:lstStyle>
            <a:lvl1pPr marL="0" indent="0">
              <a:buNone/>
              <a:defRPr sz="160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D1E234-1CB2-41A0-B40D-7E7F160CBA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D634D-0427-413D-A0D0-098959D06FEF}" type="datetime1">
              <a:rPr lang="en-US" smtClean="0"/>
              <a:t>11/10/2020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FD472E-6334-4051-B4D9-6361A819F7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2384B9-6290-4070-B7D1-A105B27F0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‹N°›</a:t>
            </a:fld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D44B7CE-2038-4CCA-AA8A-D03DE5FD95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2781223"/>
            <a:ext cx="6040800" cy="2736901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28">
            <a:extLst>
              <a:ext uri="{FF2B5EF4-FFF2-40B4-BE49-F238E27FC236}">
                <a16:creationId xmlns:a16="http://schemas.microsoft.com/office/drawing/2014/main" id="{2EB2F967-97B6-4CA8-B3E7-5FF7CA2BDD8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586106" y="1188012"/>
            <a:ext cx="376237" cy="376237"/>
          </a:xfrm>
        </p:spPr>
        <p:txBody>
          <a:bodyPr>
            <a:norm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28">
            <a:extLst>
              <a:ext uri="{FF2B5EF4-FFF2-40B4-BE49-F238E27FC236}">
                <a16:creationId xmlns:a16="http://schemas.microsoft.com/office/drawing/2014/main" id="{5E78E133-FE09-456A-8463-9EFAC6ADE26B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586106" y="2878015"/>
            <a:ext cx="376237" cy="376237"/>
          </a:xfrm>
        </p:spPr>
        <p:txBody>
          <a:bodyPr>
            <a:norm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7F0C3496-EA4B-43E5-9704-968F80A8552C}"/>
              </a:ext>
            </a:extLst>
          </p:cNvPr>
          <p:cNvSpPr>
            <a:spLocks noGrp="1"/>
          </p:cNvSpPr>
          <p:nvPr>
            <p:ph type="body" sz="half" idx="23"/>
          </p:nvPr>
        </p:nvSpPr>
        <p:spPr>
          <a:xfrm>
            <a:off x="7294250" y="2880357"/>
            <a:ext cx="4057961" cy="1431234"/>
          </a:xfrm>
        </p:spPr>
        <p:txBody>
          <a:bodyPr/>
          <a:lstStyle>
            <a:lvl1pPr marL="0" indent="0">
              <a:buNone/>
              <a:defRPr sz="160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 28">
            <a:extLst>
              <a:ext uri="{FF2B5EF4-FFF2-40B4-BE49-F238E27FC236}">
                <a16:creationId xmlns:a16="http://schemas.microsoft.com/office/drawing/2014/main" id="{13414E14-9FEB-40F8-AE6E-319637A8F1CB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586106" y="4568018"/>
            <a:ext cx="376237" cy="376237"/>
          </a:xfrm>
        </p:spPr>
        <p:txBody>
          <a:bodyPr>
            <a:norm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8EC97C88-8B4C-4665-845B-95CE8F237779}"/>
              </a:ext>
            </a:extLst>
          </p:cNvPr>
          <p:cNvSpPr>
            <a:spLocks noGrp="1"/>
          </p:cNvSpPr>
          <p:nvPr>
            <p:ph type="body" sz="half" idx="25"/>
          </p:nvPr>
        </p:nvSpPr>
        <p:spPr>
          <a:xfrm>
            <a:off x="7294250" y="4568018"/>
            <a:ext cx="4057961" cy="1431234"/>
          </a:xfrm>
        </p:spPr>
        <p:txBody>
          <a:bodyPr/>
          <a:lstStyle>
            <a:lvl1pPr marL="0" indent="0">
              <a:buNone/>
              <a:defRPr sz="160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564904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11141-A77D-4E0E-8CAF-4CD3B2799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7EFDE0-5A54-402A-B0C3-6BC0BB739C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2825AD-4585-4E37-A076-3D0070C930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2561F-7E45-400C-8758-912CDFE9410A}" type="datetime1">
              <a:rPr lang="en-US" smtClean="0"/>
              <a:t>11/10/2020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2064AD-EDC3-4B13-8CD6-49EB60099E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90FD1E-16F6-49B1-A938-8CE601ED7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54652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FA988-92AD-48D7-890A-AA0540961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A999FA-A189-41DB-9CFC-D1356C5343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4D83DC-20E7-4B71-9794-36FC33B1BA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E24BC7-4CDB-41D7-81AF-9CE8473FF4B8}" type="datetime1">
              <a:rPr lang="en-US" smtClean="0"/>
              <a:t>11/10/2020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E7D103-1290-4592-B37C-19C9C9DBE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955B1B-4A5C-42C7-99A5-B8217736F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2012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60EB58-EF7E-435A-8B07-B5BCF3AF1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‹N°›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F76098-6FA1-470A-BEF4-E4B0AC75E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647ABC-6745-43B6-8A64-6E191BD65C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387105-2538-4216-9A7E-445FA092F9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F57DE0-C032-4FCC-9006-09C2C328A6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CD216-73DE-4B96-8E1B-BB64D86142BB}" type="datetime1">
              <a:rPr lang="en-US" smtClean="0"/>
              <a:t>11/10/2020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C776CB-2819-4488-9012-A6EA22079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50367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F43C73-1D0F-45F9-A7E4-E9D24EAFD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B88E76-F6AB-4621-A9A6-20A81C5A3F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313FB9-6D6C-4F61-9E7A-76E686D06C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A93A737-E48B-4909-BE04-F55B581032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8F9958C-DB5F-444E-ACE8-73F5E0CA67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1D097D1-3052-4C1F-B573-CA25FFF6CC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5CD8C-7FEF-4E71-8EB9-D3BA6E2E3E9E}" type="datetime1">
              <a:rPr lang="en-US" smtClean="0"/>
              <a:t>11/10/2020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2607AC3-2220-4DDA-A22A-C404538FE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FD8DEB3-F122-4B42-9E12-F61189B87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27695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789EF5-3FD9-4423-A9E8-B67B4E902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30D7191-31B4-440E-A4E9-F412FA558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4379E-9B58-41EA-B928-5B1C8436A60E}" type="datetime1">
              <a:rPr lang="en-US" smtClean="0"/>
              <a:t>11/10/2020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C85CB6-0880-4BF0-8E98-291E70C71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4A5E74-F26F-4C7A-BED1-6EE66C0B3A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19032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655C546-684A-45B9-8890-66DC55DF7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0A371-51FE-4D99-BD87-6A650FCE519D}" type="datetime1">
              <a:rPr lang="en-US" smtClean="0"/>
              <a:t>11/10/2020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43EBDF-D696-42F7-B962-56F5FEE120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89D77E-1675-4F9D-9113-B274CB0E8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  <a:t>‹N°›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746025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8E9C90-06AB-49B5-9970-F5791DE93A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FB0071-932D-4CA0-92FB-A6E75AC855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C8D9F5-8B70-4BDD-9CB5-BBF87CF553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89DE91-7A80-4682-9D32-2CD41DEFB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F8CFF-A1C0-4B6C-AA8D-BE72CB14468D}" type="datetime1">
              <a:rPr lang="en-US" smtClean="0"/>
              <a:t>11/10/2020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9E2482-2E7D-4868-95A7-4A55B40FE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4E84CF-C3E5-4475-84C7-21CBAC064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26256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0E0AA-5363-4861-AB6B-0E4D34D74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D44B7CE-2038-4CCA-AA8A-D03DE5FD95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79774D-36EB-4201-B1AC-922DD2E066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D1E234-1CB2-41A0-B40D-7E7F160CBA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D634D-0427-413D-A0D0-098959D06FEF}" type="datetime1">
              <a:rPr lang="en-US" smtClean="0"/>
              <a:t>11/10/2020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FD472E-6334-4051-B4D9-6361A819F7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2384B9-6290-4070-B7D1-A105B27F0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74436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9CEC732-0DE2-456B-92A1-84321C9BDC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816A5B-B156-4DC3-B18E-14F3E59A64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B0252E-67CD-4B33-849F-7B1449CF27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1749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2591E0-5367-4F2F-9C30-2087D79A846D}" type="datetime1">
              <a:rPr lang="en-US" noProof="0" smtClean="0"/>
              <a:t>11/10/2020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620AD2-E3F8-48CB-8B72-B0945DF534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17490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A5F3BCF-F6FD-4DFF-B0B4-9892C9389344}"/>
              </a:ext>
            </a:extLst>
          </p:cNvPr>
          <p:cNvSpPr/>
          <p:nvPr userDrawn="1"/>
        </p:nvSpPr>
        <p:spPr>
          <a:xfrm>
            <a:off x="11562237" y="6227432"/>
            <a:ext cx="266400" cy="26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5DEFFD-817B-43EC-86F0-34DEA2BA5E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68844" y="6174902"/>
            <a:ext cx="3571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i="1">
                <a:solidFill>
                  <a:schemeClr val="tx2">
                    <a:alpha val="70000"/>
                  </a:schemeClr>
                </a:solidFill>
              </a:defRPr>
            </a:lvl1pPr>
          </a:lstStyle>
          <a:p>
            <a:fld id="{82EE24B5-652C-4DB5-B7C3-B5BBEC1280B1}" type="slidenum">
              <a:rPr lang="en-US" noProof="0" smtClean="0"/>
              <a:pPr/>
              <a:t>‹N°›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641015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2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19.jpe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jpg"/><Relationship Id="rId13" Type="http://schemas.openxmlformats.org/officeDocument/2006/relationships/image" Target="../media/image56.png"/><Relationship Id="rId3" Type="http://schemas.openxmlformats.org/officeDocument/2006/relationships/image" Target="../media/image46.png"/><Relationship Id="rId7" Type="http://schemas.openxmlformats.org/officeDocument/2006/relationships/image" Target="../media/image50.jpg"/><Relationship Id="rId12" Type="http://schemas.openxmlformats.org/officeDocument/2006/relationships/image" Target="../media/image55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9.jpg"/><Relationship Id="rId11" Type="http://schemas.openxmlformats.org/officeDocument/2006/relationships/image" Target="../media/image54.png"/><Relationship Id="rId5" Type="http://schemas.openxmlformats.org/officeDocument/2006/relationships/image" Target="../media/image48.jpg"/><Relationship Id="rId10" Type="http://schemas.openxmlformats.org/officeDocument/2006/relationships/image" Target="../media/image53.png"/><Relationship Id="rId4" Type="http://schemas.openxmlformats.org/officeDocument/2006/relationships/image" Target="../media/image47.jpg"/><Relationship Id="rId9" Type="http://schemas.openxmlformats.org/officeDocument/2006/relationships/image" Target="../media/image52.png"/><Relationship Id="rId14" Type="http://schemas.openxmlformats.org/officeDocument/2006/relationships/image" Target="../media/image5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.jpeg"/><Relationship Id="rId7" Type="http://schemas.openxmlformats.org/officeDocument/2006/relationships/image" Target="../media/image59.sv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8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Relationship Id="rId9" Type="http://schemas.openxmlformats.org/officeDocument/2006/relationships/image" Target="../media/image61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5.jpe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9.png"/><Relationship Id="rId5" Type="http://schemas.openxmlformats.org/officeDocument/2006/relationships/image" Target="../media/image63.jpg"/><Relationship Id="rId4" Type="http://schemas.openxmlformats.org/officeDocument/2006/relationships/image" Target="../media/image62.jpg"/><Relationship Id="rId9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5.jpeg"/><Relationship Id="rId7" Type="http://schemas.openxmlformats.org/officeDocument/2006/relationships/image" Target="../media/image67.sv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6.png"/><Relationship Id="rId5" Type="http://schemas.openxmlformats.org/officeDocument/2006/relationships/image" Target="../media/image65.svg"/><Relationship Id="rId4" Type="http://schemas.openxmlformats.org/officeDocument/2006/relationships/image" Target="../media/image64.png"/><Relationship Id="rId9" Type="http://schemas.openxmlformats.org/officeDocument/2006/relationships/image" Target="../media/image69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chart" Target="../charts/char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svg"/><Relationship Id="rId3" Type="http://schemas.openxmlformats.org/officeDocument/2006/relationships/image" Target="../media/image5.jpeg"/><Relationship Id="rId7" Type="http://schemas.openxmlformats.org/officeDocument/2006/relationships/image" Target="../media/image9.sv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7.sv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jpeg"/><Relationship Id="rId7" Type="http://schemas.openxmlformats.org/officeDocument/2006/relationships/image" Target="../media/image24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png"/><Relationship Id="rId5" Type="http://schemas.openxmlformats.org/officeDocument/2006/relationships/image" Target="../media/image22.sv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.svg"/><Relationship Id="rId11" Type="http://schemas.openxmlformats.org/officeDocument/2006/relationships/image" Target="../media/image36.jpg"/><Relationship Id="rId5" Type="http://schemas.openxmlformats.org/officeDocument/2006/relationships/image" Target="../media/image30.png"/><Relationship Id="rId10" Type="http://schemas.openxmlformats.org/officeDocument/2006/relationships/image" Target="../media/image35.jpg"/><Relationship Id="rId4" Type="http://schemas.openxmlformats.org/officeDocument/2006/relationships/image" Target="../media/image29.svg"/><Relationship Id="rId9" Type="http://schemas.openxmlformats.org/officeDocument/2006/relationships/image" Target="../media/image3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urgeon examining digital brain scan on monitor with patient in the background">
            <a:extLst>
              <a:ext uri="{FF2B5EF4-FFF2-40B4-BE49-F238E27FC236}">
                <a16:creationId xmlns:a16="http://schemas.microsoft.com/office/drawing/2014/main" id="{80FC83C5-98D1-4518-A8E7-E05C8EA174F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1"/>
            <a:ext cx="12191999" cy="6858001"/>
          </a:xfrm>
          <a:prstGeom prst="rect">
            <a:avLst/>
          </a:prstGeom>
        </p:spPr>
      </p:pic>
      <p:sp>
        <p:nvSpPr>
          <p:cNvPr id="4" name="object 3" descr="People with documents">
            <a:extLst>
              <a:ext uri="{FF2B5EF4-FFF2-40B4-BE49-F238E27FC236}">
                <a16:creationId xmlns:a16="http://schemas.microsoft.com/office/drawing/2014/main" id="{0CA2E80D-F3EC-4A5F-8E65-56FEA206EE0F}"/>
              </a:ext>
            </a:extLst>
          </p:cNvPr>
          <p:cNvSpPr/>
          <p:nvPr/>
        </p:nvSpPr>
        <p:spPr>
          <a:xfrm>
            <a:off x="2540" y="-1"/>
            <a:ext cx="12189460" cy="6858000"/>
          </a:xfrm>
          <a:custGeom>
            <a:avLst/>
            <a:gdLst/>
            <a:ahLst/>
            <a:cxnLst/>
            <a:rect l="l" t="t" r="r" b="b"/>
            <a:pathLst>
              <a:path w="12189460" h="6858000">
                <a:moveTo>
                  <a:pt x="0" y="6858000"/>
                </a:moveTo>
                <a:lnTo>
                  <a:pt x="12188952" y="6858000"/>
                </a:lnTo>
                <a:lnTo>
                  <a:pt x="12188952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292E">
              <a:alpha val="76078"/>
            </a:srgbClr>
          </a:solidFill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B6C91D-4B22-49F1-9A0B-ABEB9E1F5A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0857" y="1812200"/>
            <a:ext cx="10450286" cy="1930136"/>
          </a:xfrm>
        </p:spPr>
        <p:txBody>
          <a:bodyPr>
            <a:normAutofit/>
          </a:bodyPr>
          <a:lstStyle/>
          <a:p>
            <a:pPr>
              <a:lnSpc>
                <a:spcPct val="125000"/>
              </a:lnSpc>
            </a:pPr>
            <a:r>
              <a:rPr lang="fr-FR" sz="5000" dirty="0">
                <a:latin typeface="Gill Sans MT" panose="020B0502020104020203" pitchFamily="34" charset="0"/>
              </a:rPr>
              <a:t>Développement de projet</a:t>
            </a:r>
            <a:br>
              <a:rPr lang="fr-FR" sz="5000" dirty="0">
                <a:solidFill>
                  <a:schemeClr val="bg1"/>
                </a:solidFill>
                <a:latin typeface="Gill Sans MT" panose="020B0502020104020203" pitchFamily="34" charset="0"/>
              </a:rPr>
            </a:br>
            <a:r>
              <a:rPr lang="fr-FR" sz="5000" dirty="0">
                <a:solidFill>
                  <a:schemeClr val="bg1"/>
                </a:solidFill>
                <a:latin typeface="Gill Sans MT" panose="020B0502020104020203" pitchFamily="34" charset="0"/>
              </a:rPr>
              <a:t>Aide au d</a:t>
            </a:r>
            <a:r>
              <a:rPr lang="fr-FR" sz="5000" dirty="0">
                <a:latin typeface="Gill Sans MT" panose="020B0502020104020203" pitchFamily="34" charset="0"/>
              </a:rPr>
              <a:t>iagnostic d’AVC</a:t>
            </a:r>
            <a:endParaRPr lang="fr-FR" sz="5000" dirty="0">
              <a:solidFill>
                <a:schemeClr val="bg1"/>
              </a:solidFill>
              <a:latin typeface="Gill Sans MT" panose="020B0502020104020203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8CF06A-B594-4BA2-8B1E-D649096D74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14057" y="3829051"/>
            <a:ext cx="4963886" cy="1075674"/>
          </a:xfrm>
          <a:solidFill>
            <a:schemeClr val="accent2">
              <a:alpha val="90000"/>
            </a:schemeClr>
          </a:solidFill>
        </p:spPr>
        <p:txBody>
          <a:bodyPr anchor="ctr" anchorCtr="0">
            <a:normAutofit/>
          </a:bodyPr>
          <a:lstStyle/>
          <a:p>
            <a:r>
              <a:rPr lang="fr-FR" sz="2500" b="1" i="1" spc="65" dirty="0">
                <a:solidFill>
                  <a:srgbClr val="F4DABA"/>
                </a:solidFill>
                <a:latin typeface="Arial"/>
                <a:cs typeface="Arial"/>
              </a:rPr>
              <a:t>Présentation de Finale</a:t>
            </a:r>
          </a:p>
          <a:p>
            <a:r>
              <a:rPr lang="fr-FR" dirty="0">
                <a:solidFill>
                  <a:srgbClr val="F4DABA"/>
                </a:solidFill>
              </a:rPr>
              <a:t>09 Octobre 2020</a:t>
            </a:r>
            <a:endParaRPr lang="fr-FR" sz="2500" b="1" i="1" spc="65" dirty="0">
              <a:solidFill>
                <a:srgbClr val="F4DABA"/>
              </a:solidFill>
            </a:endParaRPr>
          </a:p>
        </p:txBody>
      </p:sp>
      <p:sp>
        <p:nvSpPr>
          <p:cNvPr id="6" name="object 7" descr="Beige rectangle">
            <a:extLst>
              <a:ext uri="{FF2B5EF4-FFF2-40B4-BE49-F238E27FC236}">
                <a16:creationId xmlns:a16="http://schemas.microsoft.com/office/drawing/2014/main" id="{B36975AA-C62E-46BE-9382-E2CF56FDF817}"/>
              </a:ext>
            </a:extLst>
          </p:cNvPr>
          <p:cNvSpPr/>
          <p:nvPr/>
        </p:nvSpPr>
        <p:spPr>
          <a:xfrm>
            <a:off x="3108000" y="2934594"/>
            <a:ext cx="5976000" cy="0"/>
          </a:xfrm>
          <a:custGeom>
            <a:avLst/>
            <a:gdLst/>
            <a:ahLst/>
            <a:cxnLst/>
            <a:rect l="l" t="t" r="r" b="b"/>
            <a:pathLst>
              <a:path w="3935729">
                <a:moveTo>
                  <a:pt x="0" y="0"/>
                </a:moveTo>
                <a:lnTo>
                  <a:pt x="3935349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48D72A-D5AC-4EE8-97BE-9B4D751051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56865" y="123749"/>
            <a:ext cx="1702122" cy="91878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4D8027-74D9-4441-A8DA-8545599C0C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214" y="123749"/>
            <a:ext cx="918472" cy="918000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CB5E329-DF2F-41DF-BC1A-F757317E1C55}"/>
              </a:ext>
            </a:extLst>
          </p:cNvPr>
          <p:cNvSpPr txBox="1"/>
          <p:nvPr/>
        </p:nvSpPr>
        <p:spPr>
          <a:xfrm>
            <a:off x="2400301" y="5087393"/>
            <a:ext cx="73913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Réalisé par Matthieu Chaldebas, Vincent Le Du et Lucas Nakach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Supervisé par Lamine Amour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35560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Circuit board background">
            <a:extLst>
              <a:ext uri="{FF2B5EF4-FFF2-40B4-BE49-F238E27FC236}">
                <a16:creationId xmlns:a16="http://schemas.microsoft.com/office/drawing/2014/main" id="{7D87B918-371C-4B31-9C7A-1D9A08C8A3BB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00" y="0"/>
            <a:ext cx="12187200" cy="6856650"/>
          </a:xfrm>
        </p:spPr>
      </p:pic>
      <p:sp>
        <p:nvSpPr>
          <p:cNvPr id="8" name="object 3" descr="Blue rectangle">
            <a:extLst>
              <a:ext uri="{FF2B5EF4-FFF2-40B4-BE49-F238E27FC236}">
                <a16:creationId xmlns:a16="http://schemas.microsoft.com/office/drawing/2014/main" id="{A277388B-76FD-44C4-B506-F8A157E57C65}"/>
              </a:ext>
            </a:extLst>
          </p:cNvPr>
          <p:cNvSpPr/>
          <p:nvPr/>
        </p:nvSpPr>
        <p:spPr>
          <a:xfrm>
            <a:off x="2400" y="-1350"/>
            <a:ext cx="12189600" cy="6858000"/>
          </a:xfrm>
          <a:custGeom>
            <a:avLst/>
            <a:gdLst/>
            <a:ahLst/>
            <a:cxnLst/>
            <a:rect l="l" t="t" r="r" b="b"/>
            <a:pathLst>
              <a:path w="12189460" h="6858000">
                <a:moveTo>
                  <a:pt x="0" y="6858000"/>
                </a:moveTo>
                <a:lnTo>
                  <a:pt x="12188952" y="6858000"/>
                </a:lnTo>
                <a:lnTo>
                  <a:pt x="12188952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1518">
              <a:alpha val="69804"/>
            </a:srgbClr>
          </a:solidFill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9" name="Oval 8" descr="Beige oval">
            <a:extLst>
              <a:ext uri="{FF2B5EF4-FFF2-40B4-BE49-F238E27FC236}">
                <a16:creationId xmlns:a16="http://schemas.microsoft.com/office/drawing/2014/main" id="{1191A09B-8CB4-416A-B1F9-ABC3B476DE1F}"/>
              </a:ext>
            </a:extLst>
          </p:cNvPr>
          <p:cNvSpPr/>
          <p:nvPr/>
        </p:nvSpPr>
        <p:spPr>
          <a:xfrm>
            <a:off x="11562237" y="6227432"/>
            <a:ext cx="266400" cy="26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D00B79-44BB-4D5F-B51D-2270A854D7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116" y="329956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NOTRE MODELE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F3C1EE-D9A0-406A-9A3A-75C82527E0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85257" y="6172418"/>
            <a:ext cx="513805" cy="365125"/>
          </a:xfrm>
        </p:spPr>
        <p:txBody>
          <a:bodyPr/>
          <a:lstStyle/>
          <a:p>
            <a:fld id="{82EE24B5-652C-4DB5-B7C3-B5BBEC1280B1}" type="slidenum">
              <a:rPr lang="en-US" sz="1800" smtClean="0">
                <a:solidFill>
                  <a:srgbClr val="001518">
                    <a:alpha val="70000"/>
                  </a:srgbClr>
                </a:solidFill>
              </a:rPr>
              <a:t>10</a:t>
            </a:fld>
            <a:endParaRPr lang="en-US" sz="1800" dirty="0">
              <a:solidFill>
                <a:srgbClr val="001518">
                  <a:alpha val="70000"/>
                </a:srgbClr>
              </a:solidFill>
            </a:endParaRPr>
          </a:p>
        </p:txBody>
      </p:sp>
      <p:sp>
        <p:nvSpPr>
          <p:cNvPr id="11" name="object 5" descr="Beige rectangle">
            <a:extLst>
              <a:ext uri="{FF2B5EF4-FFF2-40B4-BE49-F238E27FC236}">
                <a16:creationId xmlns:a16="http://schemas.microsoft.com/office/drawing/2014/main" id="{B07BA1F9-2C19-4C07-B29B-18B9FBCC4755}"/>
              </a:ext>
            </a:extLst>
          </p:cNvPr>
          <p:cNvSpPr/>
          <p:nvPr/>
        </p:nvSpPr>
        <p:spPr>
          <a:xfrm>
            <a:off x="915637" y="1309144"/>
            <a:ext cx="4608000" cy="0"/>
          </a:xfrm>
          <a:custGeom>
            <a:avLst/>
            <a:gdLst/>
            <a:ahLst/>
            <a:cxnLst/>
            <a:rect l="l" t="t" r="r" b="b"/>
            <a:pathLst>
              <a:path w="3931920">
                <a:moveTo>
                  <a:pt x="0" y="0"/>
                </a:moveTo>
                <a:lnTo>
                  <a:pt x="3931920" y="0"/>
                </a:lnTo>
              </a:path>
            </a:pathLst>
          </a:custGeom>
          <a:ln w="54864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848055DD-88B4-402A-BAC8-BFC014A6941F}"/>
              </a:ext>
            </a:extLst>
          </p:cNvPr>
          <p:cNvSpPr txBox="1"/>
          <p:nvPr/>
        </p:nvSpPr>
        <p:spPr>
          <a:xfrm>
            <a:off x="355444" y="3416622"/>
            <a:ext cx="15853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INPUT</a:t>
            </a:r>
            <a:endParaRPr lang="en-US" sz="3200" b="1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2" name="Graphic 17" descr="Arrow Right">
            <a:extLst>
              <a:ext uri="{FF2B5EF4-FFF2-40B4-BE49-F238E27FC236}">
                <a16:creationId xmlns:a16="http://schemas.microsoft.com/office/drawing/2014/main" id="{E974EA30-EAE1-4604-A2C5-0933D16833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180491" y="3173707"/>
            <a:ext cx="1070604" cy="107060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AE93B97-5035-4276-AD5B-6FC9EA4829A5}"/>
              </a:ext>
            </a:extLst>
          </p:cNvPr>
          <p:cNvSpPr/>
          <p:nvPr/>
        </p:nvSpPr>
        <p:spPr>
          <a:xfrm>
            <a:off x="3361591" y="2266835"/>
            <a:ext cx="5328138" cy="288705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Graphic 17" descr="Arrow Right">
            <a:extLst>
              <a:ext uri="{FF2B5EF4-FFF2-40B4-BE49-F238E27FC236}">
                <a16:creationId xmlns:a16="http://schemas.microsoft.com/office/drawing/2014/main" id="{34880888-6B0A-4ADF-ACC6-C2056582AE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00225" y="3173707"/>
            <a:ext cx="1070604" cy="1070604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04D42D70-1E4A-4E7E-A929-1DFC48E41C79}"/>
              </a:ext>
            </a:extLst>
          </p:cNvPr>
          <p:cNvSpPr txBox="1"/>
          <p:nvPr/>
        </p:nvSpPr>
        <p:spPr>
          <a:xfrm>
            <a:off x="9870829" y="3416622"/>
            <a:ext cx="20867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OUTPUT</a:t>
            </a:r>
            <a:endParaRPr lang="en-US" sz="3200" b="1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80043CEE-D053-4772-B669-439504103D6A}"/>
              </a:ext>
            </a:extLst>
          </p:cNvPr>
          <p:cNvSpPr txBox="1"/>
          <p:nvPr/>
        </p:nvSpPr>
        <p:spPr>
          <a:xfrm>
            <a:off x="3469688" y="2388202"/>
            <a:ext cx="532813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MODELE</a:t>
            </a:r>
          </a:p>
          <a:p>
            <a:endParaRPr lang="fr-FR" sz="3200" b="1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  <a:p>
            <a:r>
              <a:rPr lang="fr-FR" sz="32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UNET POUR </a:t>
            </a:r>
          </a:p>
          <a:p>
            <a:r>
              <a:rPr lang="fr-FR" sz="32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SEGMENTATION SEMANTIQUE</a:t>
            </a:r>
          </a:p>
          <a:p>
            <a:endParaRPr lang="en-US" sz="3200" b="1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816475449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Circuit board background">
            <a:extLst>
              <a:ext uri="{FF2B5EF4-FFF2-40B4-BE49-F238E27FC236}">
                <a16:creationId xmlns:a16="http://schemas.microsoft.com/office/drawing/2014/main" id="{7D87B918-371C-4B31-9C7A-1D9A08C8A3BB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00" y="0"/>
            <a:ext cx="12187200" cy="6856650"/>
          </a:xfrm>
        </p:spPr>
      </p:pic>
      <p:sp>
        <p:nvSpPr>
          <p:cNvPr id="8" name="object 3" descr="Blue rectangle">
            <a:extLst>
              <a:ext uri="{FF2B5EF4-FFF2-40B4-BE49-F238E27FC236}">
                <a16:creationId xmlns:a16="http://schemas.microsoft.com/office/drawing/2014/main" id="{A277388B-76FD-44C4-B506-F8A157E57C65}"/>
              </a:ext>
            </a:extLst>
          </p:cNvPr>
          <p:cNvSpPr/>
          <p:nvPr/>
        </p:nvSpPr>
        <p:spPr>
          <a:xfrm>
            <a:off x="2400" y="-1350"/>
            <a:ext cx="12189600" cy="6858000"/>
          </a:xfrm>
          <a:custGeom>
            <a:avLst/>
            <a:gdLst/>
            <a:ahLst/>
            <a:cxnLst/>
            <a:rect l="l" t="t" r="r" b="b"/>
            <a:pathLst>
              <a:path w="12189460" h="6858000">
                <a:moveTo>
                  <a:pt x="0" y="6858000"/>
                </a:moveTo>
                <a:lnTo>
                  <a:pt x="12188952" y="6858000"/>
                </a:lnTo>
                <a:lnTo>
                  <a:pt x="12188952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1518">
              <a:alpha val="69804"/>
            </a:srgbClr>
          </a:solidFill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9" name="Oval 8" descr="Beige oval">
            <a:extLst>
              <a:ext uri="{FF2B5EF4-FFF2-40B4-BE49-F238E27FC236}">
                <a16:creationId xmlns:a16="http://schemas.microsoft.com/office/drawing/2014/main" id="{1191A09B-8CB4-416A-B1F9-ABC3B476DE1F}"/>
              </a:ext>
            </a:extLst>
          </p:cNvPr>
          <p:cNvSpPr/>
          <p:nvPr/>
        </p:nvSpPr>
        <p:spPr>
          <a:xfrm>
            <a:off x="11562237" y="6227432"/>
            <a:ext cx="266400" cy="26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D00B79-44BB-4D5F-B51D-2270A854D7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8914" y="-144829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NOTRE MODELE (Original)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F3C1EE-D9A0-406A-9A3A-75C82527E0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85257" y="6172418"/>
            <a:ext cx="513805" cy="365125"/>
          </a:xfrm>
        </p:spPr>
        <p:txBody>
          <a:bodyPr/>
          <a:lstStyle/>
          <a:p>
            <a:fld id="{82EE24B5-652C-4DB5-B7C3-B5BBEC1280B1}" type="slidenum">
              <a:rPr lang="en-US" sz="1800" smtClean="0">
                <a:solidFill>
                  <a:srgbClr val="001518">
                    <a:alpha val="70000"/>
                  </a:srgbClr>
                </a:solidFill>
              </a:rPr>
              <a:t>11</a:t>
            </a:fld>
            <a:endParaRPr lang="en-US" sz="1800" dirty="0">
              <a:solidFill>
                <a:srgbClr val="001518">
                  <a:alpha val="70000"/>
                </a:srgbClr>
              </a:solidFill>
            </a:endParaRPr>
          </a:p>
        </p:txBody>
      </p:sp>
      <p:sp>
        <p:nvSpPr>
          <p:cNvPr id="11" name="object 5" descr="Beige rectangle">
            <a:extLst>
              <a:ext uri="{FF2B5EF4-FFF2-40B4-BE49-F238E27FC236}">
                <a16:creationId xmlns:a16="http://schemas.microsoft.com/office/drawing/2014/main" id="{B07BA1F9-2C19-4C07-B29B-18B9FBCC4755}"/>
              </a:ext>
            </a:extLst>
          </p:cNvPr>
          <p:cNvSpPr/>
          <p:nvPr/>
        </p:nvSpPr>
        <p:spPr>
          <a:xfrm>
            <a:off x="458435" y="834358"/>
            <a:ext cx="5637565" cy="102461"/>
          </a:xfrm>
          <a:custGeom>
            <a:avLst/>
            <a:gdLst/>
            <a:ahLst/>
            <a:cxnLst/>
            <a:rect l="l" t="t" r="r" b="b"/>
            <a:pathLst>
              <a:path w="3931920">
                <a:moveTo>
                  <a:pt x="0" y="0"/>
                </a:moveTo>
                <a:lnTo>
                  <a:pt x="3931920" y="0"/>
                </a:lnTo>
              </a:path>
            </a:pathLst>
          </a:custGeom>
          <a:ln w="54864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F65BF071-4639-4396-BDCD-107ADB26B40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0" t="2241" r="13004"/>
          <a:stretch/>
        </p:blipFill>
        <p:spPr>
          <a:xfrm>
            <a:off x="1662418" y="936819"/>
            <a:ext cx="8867163" cy="5846806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C864BB7B-3B0A-47E2-AE27-F98C46B365F0}"/>
              </a:ext>
            </a:extLst>
          </p:cNvPr>
          <p:cNvSpPr txBox="1"/>
          <p:nvPr/>
        </p:nvSpPr>
        <p:spPr>
          <a:xfrm>
            <a:off x="7838207" y="5633808"/>
            <a:ext cx="25154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Plus de 36,5 millions de paramètres entraînables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45510053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Circuit board background">
            <a:extLst>
              <a:ext uri="{FF2B5EF4-FFF2-40B4-BE49-F238E27FC236}">
                <a16:creationId xmlns:a16="http://schemas.microsoft.com/office/drawing/2014/main" id="{7D87B918-371C-4B31-9C7A-1D9A08C8A3BB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00" y="0"/>
            <a:ext cx="12187200" cy="6856650"/>
          </a:xfrm>
        </p:spPr>
      </p:pic>
      <p:sp>
        <p:nvSpPr>
          <p:cNvPr id="8" name="object 3" descr="Blue rectangle">
            <a:extLst>
              <a:ext uri="{FF2B5EF4-FFF2-40B4-BE49-F238E27FC236}">
                <a16:creationId xmlns:a16="http://schemas.microsoft.com/office/drawing/2014/main" id="{A277388B-76FD-44C4-B506-F8A157E57C65}"/>
              </a:ext>
            </a:extLst>
          </p:cNvPr>
          <p:cNvSpPr/>
          <p:nvPr/>
        </p:nvSpPr>
        <p:spPr>
          <a:xfrm>
            <a:off x="2400" y="-1350"/>
            <a:ext cx="12189600" cy="6858000"/>
          </a:xfrm>
          <a:custGeom>
            <a:avLst/>
            <a:gdLst/>
            <a:ahLst/>
            <a:cxnLst/>
            <a:rect l="l" t="t" r="r" b="b"/>
            <a:pathLst>
              <a:path w="12189460" h="6858000">
                <a:moveTo>
                  <a:pt x="0" y="6858000"/>
                </a:moveTo>
                <a:lnTo>
                  <a:pt x="12188952" y="6858000"/>
                </a:lnTo>
                <a:lnTo>
                  <a:pt x="12188952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1518">
              <a:alpha val="69804"/>
            </a:srgbClr>
          </a:solidFill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9" name="Oval 8" descr="Beige oval">
            <a:extLst>
              <a:ext uri="{FF2B5EF4-FFF2-40B4-BE49-F238E27FC236}">
                <a16:creationId xmlns:a16="http://schemas.microsoft.com/office/drawing/2014/main" id="{1191A09B-8CB4-416A-B1F9-ABC3B476DE1F}"/>
              </a:ext>
            </a:extLst>
          </p:cNvPr>
          <p:cNvSpPr/>
          <p:nvPr/>
        </p:nvSpPr>
        <p:spPr>
          <a:xfrm>
            <a:off x="11562237" y="6227432"/>
            <a:ext cx="266400" cy="26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D00B79-44BB-4D5F-B51D-2270A854D7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8914" y="-144829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NOTRE MODELE (low res)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F3C1EE-D9A0-406A-9A3A-75C82527E0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85257" y="6172418"/>
            <a:ext cx="513805" cy="365125"/>
          </a:xfrm>
        </p:spPr>
        <p:txBody>
          <a:bodyPr/>
          <a:lstStyle/>
          <a:p>
            <a:fld id="{82EE24B5-652C-4DB5-B7C3-B5BBEC1280B1}" type="slidenum">
              <a:rPr lang="en-US" sz="1800" smtClean="0">
                <a:solidFill>
                  <a:srgbClr val="001518">
                    <a:alpha val="70000"/>
                  </a:srgbClr>
                </a:solidFill>
              </a:rPr>
              <a:t>12</a:t>
            </a:fld>
            <a:endParaRPr lang="en-US" sz="1800" dirty="0">
              <a:solidFill>
                <a:srgbClr val="001518">
                  <a:alpha val="70000"/>
                </a:srgbClr>
              </a:solidFill>
            </a:endParaRPr>
          </a:p>
        </p:txBody>
      </p:sp>
      <p:sp>
        <p:nvSpPr>
          <p:cNvPr id="11" name="object 5" descr="Beige rectangle">
            <a:extLst>
              <a:ext uri="{FF2B5EF4-FFF2-40B4-BE49-F238E27FC236}">
                <a16:creationId xmlns:a16="http://schemas.microsoft.com/office/drawing/2014/main" id="{B07BA1F9-2C19-4C07-B29B-18B9FBCC4755}"/>
              </a:ext>
            </a:extLst>
          </p:cNvPr>
          <p:cNvSpPr/>
          <p:nvPr/>
        </p:nvSpPr>
        <p:spPr>
          <a:xfrm>
            <a:off x="458434" y="834358"/>
            <a:ext cx="5637565" cy="59588"/>
          </a:xfrm>
          <a:custGeom>
            <a:avLst/>
            <a:gdLst/>
            <a:ahLst/>
            <a:cxnLst/>
            <a:rect l="l" t="t" r="r" b="b"/>
            <a:pathLst>
              <a:path w="3931920">
                <a:moveTo>
                  <a:pt x="0" y="0"/>
                </a:moveTo>
                <a:lnTo>
                  <a:pt x="3931920" y="0"/>
                </a:lnTo>
              </a:path>
            </a:pathLst>
          </a:custGeom>
          <a:ln w="54864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B43D0714-7F23-4898-AD56-FAD58B55DC0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38" t="2203" r="13763"/>
          <a:stretch/>
        </p:blipFill>
        <p:spPr>
          <a:xfrm>
            <a:off x="1730814" y="925696"/>
            <a:ext cx="8730370" cy="5871265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B3C2FE11-78E9-472B-AB38-D753D145F1EB}"/>
              </a:ext>
            </a:extLst>
          </p:cNvPr>
          <p:cNvSpPr txBox="1"/>
          <p:nvPr/>
        </p:nvSpPr>
        <p:spPr>
          <a:xfrm>
            <a:off x="7800107" y="5765767"/>
            <a:ext cx="25154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Seulement de 2,2 millions de paramètres entraînables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6560941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Fashion designers working together in their studio">
            <a:extLst>
              <a:ext uri="{FF2B5EF4-FFF2-40B4-BE49-F238E27FC236}">
                <a16:creationId xmlns:a16="http://schemas.microsoft.com/office/drawing/2014/main" id="{4E3BEB00-8A27-4258-B281-36E78CC4A23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00" y="0"/>
            <a:ext cx="12189600" cy="6858000"/>
          </a:xfrm>
          <a:prstGeom prst="rect">
            <a:avLst/>
          </a:prstGeom>
        </p:spPr>
      </p:pic>
      <p:sp>
        <p:nvSpPr>
          <p:cNvPr id="19" name="object 3" descr="Blue rectangle">
            <a:extLst>
              <a:ext uri="{FF2B5EF4-FFF2-40B4-BE49-F238E27FC236}">
                <a16:creationId xmlns:a16="http://schemas.microsoft.com/office/drawing/2014/main" id="{373AABB5-0B28-4117-AF97-718B92541F22}"/>
              </a:ext>
            </a:extLst>
          </p:cNvPr>
          <p:cNvSpPr/>
          <p:nvPr/>
        </p:nvSpPr>
        <p:spPr>
          <a:xfrm>
            <a:off x="0" y="1"/>
            <a:ext cx="12192000" cy="6857910"/>
          </a:xfrm>
          <a:custGeom>
            <a:avLst/>
            <a:gdLst/>
            <a:ahLst/>
            <a:cxnLst/>
            <a:rect l="l" t="t" r="r" b="b"/>
            <a:pathLst>
              <a:path w="12189460" h="6858000">
                <a:moveTo>
                  <a:pt x="0" y="6858000"/>
                </a:moveTo>
                <a:lnTo>
                  <a:pt x="12188952" y="6858000"/>
                </a:lnTo>
                <a:lnTo>
                  <a:pt x="12188952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292E">
              <a:alpha val="74902"/>
            </a:srgbClr>
          </a:solidFill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64" name="object 18" descr="Beige rectangle">
            <a:extLst>
              <a:ext uri="{FF2B5EF4-FFF2-40B4-BE49-F238E27FC236}">
                <a16:creationId xmlns:a16="http://schemas.microsoft.com/office/drawing/2014/main" id="{F35CFC22-7EA5-4D1C-8E62-B6E71F66BB82}"/>
              </a:ext>
            </a:extLst>
          </p:cNvPr>
          <p:cNvSpPr/>
          <p:nvPr/>
        </p:nvSpPr>
        <p:spPr>
          <a:xfrm flipV="1">
            <a:off x="555678" y="1016272"/>
            <a:ext cx="3366000" cy="45719"/>
          </a:xfrm>
          <a:custGeom>
            <a:avLst/>
            <a:gdLst/>
            <a:ahLst/>
            <a:cxnLst/>
            <a:rect l="l" t="t" r="r" b="b"/>
            <a:pathLst>
              <a:path w="3218815">
                <a:moveTo>
                  <a:pt x="0" y="0"/>
                </a:moveTo>
                <a:lnTo>
                  <a:pt x="3218395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67C4089B-843B-4E2E-B27C-15CDCF4DC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088" y="160784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OUTILS</a:t>
            </a:r>
            <a:endParaRPr lang="en-US" dirty="0"/>
          </a:p>
        </p:txBody>
      </p:sp>
      <p:pic>
        <p:nvPicPr>
          <p:cNvPr id="2" name="Picture 41">
            <a:extLst>
              <a:ext uri="{FF2B5EF4-FFF2-40B4-BE49-F238E27FC236}">
                <a16:creationId xmlns:a16="http://schemas.microsoft.com/office/drawing/2014/main" id="{E102EA58-CC6B-4C8B-A0A5-730DB5BEFB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8340" y="1486347"/>
            <a:ext cx="1415438" cy="1415437"/>
          </a:xfrm>
          <a:prstGeom prst="rect">
            <a:avLst/>
          </a:prstGeom>
        </p:spPr>
      </p:pic>
      <p:pic>
        <p:nvPicPr>
          <p:cNvPr id="5" name="Picture 8" descr="Keras — Wikipédia">
            <a:extLst>
              <a:ext uri="{FF2B5EF4-FFF2-40B4-BE49-F238E27FC236}">
                <a16:creationId xmlns:a16="http://schemas.microsoft.com/office/drawing/2014/main" id="{65880FE6-5FB6-4E69-9AC2-C88C385AEA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2" t="1852" r="1852" b="1852"/>
          <a:stretch/>
        </p:blipFill>
        <p:spPr bwMode="auto">
          <a:xfrm>
            <a:off x="541316" y="1486347"/>
            <a:ext cx="1440004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TensorFlow — Wikipédia">
            <a:extLst>
              <a:ext uri="{FF2B5EF4-FFF2-40B4-BE49-F238E27FC236}">
                <a16:creationId xmlns:a16="http://schemas.microsoft.com/office/drawing/2014/main" id="{DA493013-57C2-4E3D-941C-2448C19C25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982" y="3287470"/>
            <a:ext cx="1728001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PyQt — Wikipédia">
            <a:extLst>
              <a:ext uri="{FF2B5EF4-FFF2-40B4-BE49-F238E27FC236}">
                <a16:creationId xmlns:a16="http://schemas.microsoft.com/office/drawing/2014/main" id="{3BAE0758-8D40-4184-B02B-AE250C914B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9426" y="3428957"/>
            <a:ext cx="1324352" cy="1298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Oval 8" descr="Beige oval">
            <a:extLst>
              <a:ext uri="{FF2B5EF4-FFF2-40B4-BE49-F238E27FC236}">
                <a16:creationId xmlns:a16="http://schemas.microsoft.com/office/drawing/2014/main" id="{D43C54F2-CF7E-4C0B-B894-54CD6A3B1853}"/>
              </a:ext>
            </a:extLst>
          </p:cNvPr>
          <p:cNvSpPr/>
          <p:nvPr/>
        </p:nvSpPr>
        <p:spPr>
          <a:xfrm>
            <a:off x="11562237" y="6227432"/>
            <a:ext cx="266400" cy="26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44" name="Slide Number Placeholder 4">
            <a:extLst>
              <a:ext uri="{FF2B5EF4-FFF2-40B4-BE49-F238E27FC236}">
                <a16:creationId xmlns:a16="http://schemas.microsoft.com/office/drawing/2014/main" id="{248BD815-D8E0-49CE-AFB3-006E4517ED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85257" y="6172418"/>
            <a:ext cx="513805" cy="365125"/>
          </a:xfrm>
        </p:spPr>
        <p:txBody>
          <a:bodyPr/>
          <a:lstStyle/>
          <a:p>
            <a:fld id="{82EE24B5-652C-4DB5-B7C3-B5BBEC1280B1}" type="slidenum">
              <a:rPr lang="en-US" sz="1800" smtClean="0">
                <a:solidFill>
                  <a:srgbClr val="001518">
                    <a:alpha val="70000"/>
                  </a:srgbClr>
                </a:solidFill>
              </a:rPr>
              <a:t>13</a:t>
            </a:fld>
            <a:endParaRPr lang="en-US" sz="1800" dirty="0">
              <a:solidFill>
                <a:srgbClr val="001518">
                  <a:alpha val="70000"/>
                </a:srgbClr>
              </a:solidFill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A1B26369-E073-4B78-B587-1A0E3635D2A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81945" y="339006"/>
            <a:ext cx="6036590" cy="4572092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4FE207A5-9FE6-4AB9-A4F0-43D47E23282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35221" y="2370601"/>
            <a:ext cx="5491486" cy="4166942"/>
          </a:xfrm>
          <a:prstGeom prst="rect">
            <a:avLst/>
          </a:prstGeom>
          <a:effectLst>
            <a:softEdge rad="0"/>
          </a:effectLst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04F86797-4CBB-4583-BC42-75B7AB0527A2}"/>
              </a:ext>
            </a:extLst>
          </p:cNvPr>
          <p:cNvSpPr txBox="1"/>
          <p:nvPr/>
        </p:nvSpPr>
        <p:spPr>
          <a:xfrm>
            <a:off x="889797" y="2981371"/>
            <a:ext cx="743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2.4.3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361EC3B7-75F2-4FC5-A103-828E533003FE}"/>
              </a:ext>
            </a:extLst>
          </p:cNvPr>
          <p:cNvSpPr txBox="1"/>
          <p:nvPr/>
        </p:nvSpPr>
        <p:spPr>
          <a:xfrm>
            <a:off x="889796" y="4766082"/>
            <a:ext cx="743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2.3.1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0F6843F0-99C6-4692-AED6-220BE3837D64}"/>
              </a:ext>
            </a:extLst>
          </p:cNvPr>
          <p:cNvSpPr txBox="1"/>
          <p:nvPr/>
        </p:nvSpPr>
        <p:spPr>
          <a:xfrm>
            <a:off x="2865784" y="2918049"/>
            <a:ext cx="743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3.8.3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94915F60-4809-42EB-A062-D270C966B9FC}"/>
              </a:ext>
            </a:extLst>
          </p:cNvPr>
          <p:cNvSpPr txBox="1"/>
          <p:nvPr/>
        </p:nvSpPr>
        <p:spPr>
          <a:xfrm>
            <a:off x="2865784" y="4766082"/>
            <a:ext cx="743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5.7</a:t>
            </a:r>
          </a:p>
        </p:txBody>
      </p:sp>
    </p:spTree>
    <p:extLst>
      <p:ext uri="{BB962C8B-B14F-4D97-AF65-F5344CB8AC3E}">
        <p14:creationId xmlns:p14="http://schemas.microsoft.com/office/powerpoint/2010/main" val="307780550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AB5B5EB-AA09-4D2E-9AAA-9B70EF32A2FD}"/>
              </a:ext>
            </a:extLst>
          </p:cNvPr>
          <p:cNvSpPr/>
          <p:nvPr/>
        </p:nvSpPr>
        <p:spPr>
          <a:xfrm>
            <a:off x="1" y="0"/>
            <a:ext cx="6348046" cy="6858000"/>
          </a:xfrm>
          <a:prstGeom prst="rect">
            <a:avLst/>
          </a:prstGeom>
          <a:solidFill>
            <a:srgbClr val="F5E0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6299099-835B-4DDF-A214-74ADE519FA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187" y="-58731"/>
            <a:ext cx="10515600" cy="1325563"/>
          </a:xfrm>
        </p:spPr>
        <p:txBody>
          <a:bodyPr/>
          <a:lstStyle/>
          <a:p>
            <a:r>
              <a:rPr lang="fr-FR" dirty="0"/>
              <a:t>RESULTATS</a:t>
            </a:r>
            <a:endParaRPr lang="en-US" dirty="0"/>
          </a:p>
        </p:txBody>
      </p:sp>
      <p:sp>
        <p:nvSpPr>
          <p:cNvPr id="4" name="Oval 8" descr="Beige oval">
            <a:extLst>
              <a:ext uri="{FF2B5EF4-FFF2-40B4-BE49-F238E27FC236}">
                <a16:creationId xmlns:a16="http://schemas.microsoft.com/office/drawing/2014/main" id="{C9AB7395-C6BD-4627-8C9F-01CC7A34E299}"/>
              </a:ext>
            </a:extLst>
          </p:cNvPr>
          <p:cNvSpPr/>
          <p:nvPr/>
        </p:nvSpPr>
        <p:spPr>
          <a:xfrm>
            <a:off x="11562237" y="6227432"/>
            <a:ext cx="266400" cy="26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7C6227-EE5B-4C3A-9AAE-52F8098A9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85257" y="6172418"/>
            <a:ext cx="513805" cy="365125"/>
          </a:xfrm>
        </p:spPr>
        <p:txBody>
          <a:bodyPr/>
          <a:lstStyle/>
          <a:p>
            <a:fld id="{82EE24B5-652C-4DB5-B7C3-B5BBEC1280B1}" type="slidenum">
              <a:rPr lang="en-US" sz="1800" smtClean="0">
                <a:solidFill>
                  <a:srgbClr val="001518">
                    <a:alpha val="70000"/>
                  </a:srgbClr>
                </a:solidFill>
              </a:rPr>
              <a:t>14</a:t>
            </a:fld>
            <a:endParaRPr lang="en-US" sz="1800" dirty="0">
              <a:solidFill>
                <a:srgbClr val="001518">
                  <a:alpha val="70000"/>
                </a:srgbClr>
              </a:solidFill>
            </a:endParaRPr>
          </a:p>
        </p:txBody>
      </p:sp>
      <p:pic>
        <p:nvPicPr>
          <p:cNvPr id="6" name="Image 5" descr="Une image contenant chemise, dessin&#10;&#10;Description générée automatiquement">
            <a:extLst>
              <a:ext uri="{FF2B5EF4-FFF2-40B4-BE49-F238E27FC236}">
                <a16:creationId xmlns:a16="http://schemas.microsoft.com/office/drawing/2014/main" id="{B0372BCA-6771-4A4B-8D38-8A7B82AA79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8673" y="1577529"/>
            <a:ext cx="1466850" cy="146685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DAE0D7AE-9E98-47BB-AEE7-8FCAD32C70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2961" y="3206304"/>
            <a:ext cx="1466850" cy="1466850"/>
          </a:xfrm>
          <a:prstGeom prst="rect">
            <a:avLst/>
          </a:prstGeom>
        </p:spPr>
      </p:pic>
      <p:pic>
        <p:nvPicPr>
          <p:cNvPr id="10" name="Image 9" descr="Une image contenant sombre, assis, oiseau, couvert&#10;&#10;Description générée automatiquement">
            <a:extLst>
              <a:ext uri="{FF2B5EF4-FFF2-40B4-BE49-F238E27FC236}">
                <a16:creationId xmlns:a16="http://schemas.microsoft.com/office/drawing/2014/main" id="{36567661-DBBF-496E-9B79-21D37440D2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" y="1577529"/>
            <a:ext cx="1466850" cy="1466850"/>
          </a:xfrm>
          <a:prstGeom prst="rect">
            <a:avLst/>
          </a:prstGeom>
        </p:spPr>
      </p:pic>
      <p:pic>
        <p:nvPicPr>
          <p:cNvPr id="12" name="Image 11" descr="Une image contenant assis, photo, sombre, tenant&#10;&#10;Description générée automatiquement">
            <a:extLst>
              <a:ext uri="{FF2B5EF4-FFF2-40B4-BE49-F238E27FC236}">
                <a16:creationId xmlns:a16="http://schemas.microsoft.com/office/drawing/2014/main" id="{D11561D9-FBF9-4A0A-A0D3-09B3ECE216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" y="3206304"/>
            <a:ext cx="1466850" cy="1466850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4B6D81E0-19CD-4406-ACE0-E322283752C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136" y="1577529"/>
            <a:ext cx="1466850" cy="1466850"/>
          </a:xfrm>
          <a:prstGeom prst="rect">
            <a:avLst/>
          </a:prstGeom>
        </p:spPr>
      </p:pic>
      <p:pic>
        <p:nvPicPr>
          <p:cNvPr id="16" name="Image 15" descr="Une image contenant feux d’artifice, lumière&#10;&#10;Description générée automatiquement">
            <a:extLst>
              <a:ext uri="{FF2B5EF4-FFF2-40B4-BE49-F238E27FC236}">
                <a16:creationId xmlns:a16="http://schemas.microsoft.com/office/drawing/2014/main" id="{DC165930-39AA-4809-90D7-E372481FBC9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136" y="4871261"/>
            <a:ext cx="1466850" cy="1466850"/>
          </a:xfrm>
          <a:prstGeom prst="rect">
            <a:avLst/>
          </a:prstGeom>
        </p:spPr>
      </p:pic>
      <p:pic>
        <p:nvPicPr>
          <p:cNvPr id="18" name="Image 17" descr="Une image contenant intérieur, assis, tasse, photo&#10;&#10;Description générée automatiquement">
            <a:extLst>
              <a:ext uri="{FF2B5EF4-FFF2-40B4-BE49-F238E27FC236}">
                <a16:creationId xmlns:a16="http://schemas.microsoft.com/office/drawing/2014/main" id="{E336A85F-A275-4C6E-A86A-9ECB45F07C9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" y="4835079"/>
            <a:ext cx="1466850" cy="1466850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F6948226-2E32-4EEE-A24E-5E6F6F29129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136" y="3206304"/>
            <a:ext cx="1466850" cy="1466850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5BCA390E-DD65-457F-B7ED-DF3D2FB5E38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2962" y="4871262"/>
            <a:ext cx="1466850" cy="1466850"/>
          </a:xfrm>
          <a:prstGeom prst="rect">
            <a:avLst/>
          </a:prstGeom>
        </p:spPr>
      </p:pic>
      <p:pic>
        <p:nvPicPr>
          <p:cNvPr id="1026" name="Picture 2" descr="Aucune description disponible.">
            <a:extLst>
              <a:ext uri="{FF2B5EF4-FFF2-40B4-BE49-F238E27FC236}">
                <a16:creationId xmlns:a16="http://schemas.microsoft.com/office/drawing/2014/main" id="{24999C5F-632E-42A9-B3AD-A5887994EB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46183" y="304189"/>
            <a:ext cx="2474527" cy="2206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ZoneTexte 22">
            <a:extLst>
              <a:ext uri="{FF2B5EF4-FFF2-40B4-BE49-F238E27FC236}">
                <a16:creationId xmlns:a16="http://schemas.microsoft.com/office/drawing/2014/main" id="{19791292-7B09-451E-800E-B9B33673A10B}"/>
              </a:ext>
            </a:extLst>
          </p:cNvPr>
          <p:cNvSpPr txBox="1"/>
          <p:nvPr/>
        </p:nvSpPr>
        <p:spPr>
          <a:xfrm>
            <a:off x="375098" y="1117468"/>
            <a:ext cx="20145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/>
              <a:t>Image de test</a:t>
            </a:r>
            <a:endParaRPr lang="en-GB" sz="2000" b="1" dirty="0"/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E554939A-4B0E-426A-A323-D1A7673A08EE}"/>
              </a:ext>
            </a:extLst>
          </p:cNvPr>
          <p:cNvSpPr txBox="1"/>
          <p:nvPr/>
        </p:nvSpPr>
        <p:spPr>
          <a:xfrm>
            <a:off x="2442390" y="1149710"/>
            <a:ext cx="20145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/>
              <a:t>Ground </a:t>
            </a:r>
            <a:r>
              <a:rPr lang="fr-FR" sz="2000" b="1" dirty="0" err="1"/>
              <a:t>truth</a:t>
            </a:r>
            <a:endParaRPr lang="en-GB" sz="2000" b="1" dirty="0"/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0E005B8C-90E9-4AF2-9A62-CED63930A1F7}"/>
              </a:ext>
            </a:extLst>
          </p:cNvPr>
          <p:cNvSpPr txBox="1"/>
          <p:nvPr/>
        </p:nvSpPr>
        <p:spPr>
          <a:xfrm>
            <a:off x="4682234" y="1149710"/>
            <a:ext cx="20145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/>
              <a:t>Prédiction</a:t>
            </a:r>
            <a:endParaRPr lang="en-GB" sz="2000" b="1" dirty="0"/>
          </a:p>
        </p:txBody>
      </p:sp>
      <p:pic>
        <p:nvPicPr>
          <p:cNvPr id="31" name="Picture 2" descr="Aucune description disponible.">
            <a:extLst>
              <a:ext uri="{FF2B5EF4-FFF2-40B4-BE49-F238E27FC236}">
                <a16:creationId xmlns:a16="http://schemas.microsoft.com/office/drawing/2014/main" id="{3E1ABC30-C938-4FFB-9EE9-0580206163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219488" y="4666148"/>
            <a:ext cx="2609149" cy="2084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 descr="Aucune description disponible.">
            <a:extLst>
              <a:ext uri="{FF2B5EF4-FFF2-40B4-BE49-F238E27FC236}">
                <a16:creationId xmlns:a16="http://schemas.microsoft.com/office/drawing/2014/main" id="{56D7E39F-76E9-4FE1-938F-A4AD262259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601794" y="2510711"/>
            <a:ext cx="5226843" cy="2155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 descr="Aucune description disponible.">
            <a:extLst>
              <a:ext uri="{FF2B5EF4-FFF2-40B4-BE49-F238E27FC236}">
                <a16:creationId xmlns:a16="http://schemas.microsoft.com/office/drawing/2014/main" id="{559528B0-42FF-4DE5-8FEB-44D536B1CB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46182" y="4630607"/>
            <a:ext cx="2474527" cy="2089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" descr="Aucune description disponible.">
            <a:extLst>
              <a:ext uri="{FF2B5EF4-FFF2-40B4-BE49-F238E27FC236}">
                <a16:creationId xmlns:a16="http://schemas.microsoft.com/office/drawing/2014/main" id="{362DDA6C-2404-4956-A689-C017E4DABE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220710" y="310340"/>
            <a:ext cx="2661370" cy="2200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Oval 8" descr="Beige oval">
            <a:extLst>
              <a:ext uri="{FF2B5EF4-FFF2-40B4-BE49-F238E27FC236}">
                <a16:creationId xmlns:a16="http://schemas.microsoft.com/office/drawing/2014/main" id="{9D11D303-E5C6-4451-9E8D-111110B4CB8C}"/>
              </a:ext>
            </a:extLst>
          </p:cNvPr>
          <p:cNvSpPr/>
          <p:nvPr/>
        </p:nvSpPr>
        <p:spPr>
          <a:xfrm>
            <a:off x="11714637" y="6379832"/>
            <a:ext cx="266400" cy="26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27" name="Slide Number Placeholder 4">
            <a:extLst>
              <a:ext uri="{FF2B5EF4-FFF2-40B4-BE49-F238E27FC236}">
                <a16:creationId xmlns:a16="http://schemas.microsoft.com/office/drawing/2014/main" id="{8AC4CF4B-6D23-4036-8556-FAEF8249C7EF}"/>
              </a:ext>
            </a:extLst>
          </p:cNvPr>
          <p:cNvSpPr txBox="1">
            <a:spLocks/>
          </p:cNvSpPr>
          <p:nvPr/>
        </p:nvSpPr>
        <p:spPr>
          <a:xfrm>
            <a:off x="11537657" y="6324818"/>
            <a:ext cx="5138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i="1" kern="1200">
                <a:solidFill>
                  <a:schemeClr val="tx2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2EE24B5-652C-4DB5-B7C3-B5BBEC1280B1}" type="slidenum">
              <a:rPr lang="en-US" sz="1800" smtClean="0">
                <a:solidFill>
                  <a:srgbClr val="001518">
                    <a:alpha val="70000"/>
                  </a:srgbClr>
                </a:solidFill>
              </a:rPr>
              <a:pPr/>
              <a:t>14</a:t>
            </a:fld>
            <a:endParaRPr lang="en-US" sz="1800" dirty="0">
              <a:solidFill>
                <a:srgbClr val="001518">
                  <a:alpha val="7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41624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Circuit board background">
            <a:extLst>
              <a:ext uri="{FF2B5EF4-FFF2-40B4-BE49-F238E27FC236}">
                <a16:creationId xmlns:a16="http://schemas.microsoft.com/office/drawing/2014/main" id="{7D87B918-371C-4B31-9C7A-1D9A08C8A3BB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00" y="0"/>
            <a:ext cx="12187200" cy="6856650"/>
          </a:xfrm>
        </p:spPr>
      </p:pic>
      <p:sp>
        <p:nvSpPr>
          <p:cNvPr id="8" name="object 3" descr="Blue rectangle">
            <a:extLst>
              <a:ext uri="{FF2B5EF4-FFF2-40B4-BE49-F238E27FC236}">
                <a16:creationId xmlns:a16="http://schemas.microsoft.com/office/drawing/2014/main" id="{A277388B-76FD-44C4-B506-F8A157E57C65}"/>
              </a:ext>
            </a:extLst>
          </p:cNvPr>
          <p:cNvSpPr/>
          <p:nvPr/>
        </p:nvSpPr>
        <p:spPr>
          <a:xfrm>
            <a:off x="2400" y="-1350"/>
            <a:ext cx="12189600" cy="6858000"/>
          </a:xfrm>
          <a:custGeom>
            <a:avLst/>
            <a:gdLst/>
            <a:ahLst/>
            <a:cxnLst/>
            <a:rect l="l" t="t" r="r" b="b"/>
            <a:pathLst>
              <a:path w="12189460" h="6858000">
                <a:moveTo>
                  <a:pt x="0" y="6858000"/>
                </a:moveTo>
                <a:lnTo>
                  <a:pt x="12188952" y="6858000"/>
                </a:lnTo>
                <a:lnTo>
                  <a:pt x="12188952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1518">
              <a:alpha val="69804"/>
            </a:srgbClr>
          </a:solidFill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9" name="Oval 8" descr="Beige oval">
            <a:extLst>
              <a:ext uri="{FF2B5EF4-FFF2-40B4-BE49-F238E27FC236}">
                <a16:creationId xmlns:a16="http://schemas.microsoft.com/office/drawing/2014/main" id="{1191A09B-8CB4-416A-B1F9-ABC3B476DE1F}"/>
              </a:ext>
            </a:extLst>
          </p:cNvPr>
          <p:cNvSpPr/>
          <p:nvPr/>
        </p:nvSpPr>
        <p:spPr>
          <a:xfrm>
            <a:off x="11562237" y="6227432"/>
            <a:ext cx="266400" cy="26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D00B79-44BB-4D5F-B51D-2270A854D7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116" y="329956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DISCUSSION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F3C1EE-D9A0-406A-9A3A-75C82527E0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85257" y="6172418"/>
            <a:ext cx="513805" cy="365125"/>
          </a:xfrm>
        </p:spPr>
        <p:txBody>
          <a:bodyPr/>
          <a:lstStyle/>
          <a:p>
            <a:fld id="{82EE24B5-652C-4DB5-B7C3-B5BBEC1280B1}" type="slidenum">
              <a:rPr lang="en-US" sz="1800" smtClean="0">
                <a:solidFill>
                  <a:schemeClr val="tx1">
                    <a:alpha val="70000"/>
                  </a:schemeClr>
                </a:solidFill>
              </a:rPr>
              <a:t>15</a:t>
            </a:fld>
            <a:endParaRPr lang="en-US" sz="1800" dirty="0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11" name="object 5" descr="Beige rectangle">
            <a:extLst>
              <a:ext uri="{FF2B5EF4-FFF2-40B4-BE49-F238E27FC236}">
                <a16:creationId xmlns:a16="http://schemas.microsoft.com/office/drawing/2014/main" id="{B07BA1F9-2C19-4C07-B29B-18B9FBCC4755}"/>
              </a:ext>
            </a:extLst>
          </p:cNvPr>
          <p:cNvSpPr/>
          <p:nvPr/>
        </p:nvSpPr>
        <p:spPr>
          <a:xfrm>
            <a:off x="915637" y="1309144"/>
            <a:ext cx="4608000" cy="0"/>
          </a:xfrm>
          <a:custGeom>
            <a:avLst/>
            <a:gdLst/>
            <a:ahLst/>
            <a:cxnLst/>
            <a:rect l="l" t="t" r="r" b="b"/>
            <a:pathLst>
              <a:path w="3931920">
                <a:moveTo>
                  <a:pt x="0" y="0"/>
                </a:moveTo>
                <a:lnTo>
                  <a:pt x="3931920" y="0"/>
                </a:lnTo>
              </a:path>
            </a:pathLst>
          </a:custGeom>
          <a:ln w="54864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  <p:pic>
        <p:nvPicPr>
          <p:cNvPr id="23" name="Graphic 22" descr="Head with gears">
            <a:extLst>
              <a:ext uri="{FF2B5EF4-FFF2-40B4-BE49-F238E27FC236}">
                <a16:creationId xmlns:a16="http://schemas.microsoft.com/office/drawing/2014/main" id="{41B63485-F353-42AC-9D1C-4FD7BA1E77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26972" y="2195707"/>
            <a:ext cx="1800000" cy="1800000"/>
          </a:xfrm>
          <a:prstGeom prst="rect">
            <a:avLst/>
          </a:prstGeom>
        </p:spPr>
      </p:pic>
      <p:pic>
        <p:nvPicPr>
          <p:cNvPr id="4" name="Graphique 3" descr="Base de données">
            <a:extLst>
              <a:ext uri="{FF2B5EF4-FFF2-40B4-BE49-F238E27FC236}">
                <a16:creationId xmlns:a16="http://schemas.microsoft.com/office/drawing/2014/main" id="{59C3419C-8203-4CFB-9734-20A45683A59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96000" y="2195707"/>
            <a:ext cx="1800000" cy="1800000"/>
          </a:xfrm>
          <a:prstGeom prst="rect">
            <a:avLst/>
          </a:prstGeom>
        </p:spPr>
      </p:pic>
      <p:pic>
        <p:nvPicPr>
          <p:cNvPr id="10" name="Graphique 9" descr="Hôpital">
            <a:extLst>
              <a:ext uri="{FF2B5EF4-FFF2-40B4-BE49-F238E27FC236}">
                <a16:creationId xmlns:a16="http://schemas.microsoft.com/office/drawing/2014/main" id="{92584B7A-1575-4B68-9FCD-2DFC2B162CD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865029" y="2195707"/>
            <a:ext cx="1800000" cy="1800000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2A09D0ED-37FC-443B-ADA3-AE7FF1BC6DB8}"/>
              </a:ext>
            </a:extLst>
          </p:cNvPr>
          <p:cNvSpPr txBox="1">
            <a:spLocks/>
          </p:cNvSpPr>
          <p:nvPr/>
        </p:nvSpPr>
        <p:spPr>
          <a:xfrm>
            <a:off x="863882" y="4071700"/>
            <a:ext cx="2986150" cy="14498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dirty="0">
                <a:solidFill>
                  <a:schemeClr val="bg1"/>
                </a:solidFill>
              </a:rPr>
              <a:t>Ajustement des paramètres modèle</a:t>
            </a:r>
            <a:endParaRPr lang="fr-FR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D7802DA1-ECEA-412B-9734-A9218BADD289}"/>
              </a:ext>
            </a:extLst>
          </p:cNvPr>
          <p:cNvSpPr txBox="1">
            <a:spLocks/>
          </p:cNvSpPr>
          <p:nvPr/>
        </p:nvSpPr>
        <p:spPr>
          <a:xfrm>
            <a:off x="4622596" y="3864497"/>
            <a:ext cx="2882640" cy="180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dirty="0">
                <a:solidFill>
                  <a:schemeClr val="bg1"/>
                </a:solidFill>
              </a:rPr>
              <a:t>Amélioration de la base de données</a:t>
            </a:r>
            <a:endParaRPr lang="fr-FR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F07DA6C5-F468-48D2-94A4-7EA85C5E6CC0}"/>
              </a:ext>
            </a:extLst>
          </p:cNvPr>
          <p:cNvSpPr txBox="1">
            <a:spLocks/>
          </p:cNvSpPr>
          <p:nvPr/>
        </p:nvSpPr>
        <p:spPr>
          <a:xfrm>
            <a:off x="8277800" y="4071700"/>
            <a:ext cx="2882640" cy="14498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dirty="0">
                <a:solidFill>
                  <a:schemeClr val="bg1"/>
                </a:solidFill>
              </a:rPr>
              <a:t>Test en conditions réelles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72817681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Circuit board background">
            <a:extLst>
              <a:ext uri="{FF2B5EF4-FFF2-40B4-BE49-F238E27FC236}">
                <a16:creationId xmlns:a16="http://schemas.microsoft.com/office/drawing/2014/main" id="{7D87B918-371C-4B31-9C7A-1D9A08C8A3BB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00" y="0"/>
            <a:ext cx="12187200" cy="6856650"/>
          </a:xfrm>
        </p:spPr>
      </p:pic>
      <p:sp>
        <p:nvSpPr>
          <p:cNvPr id="8" name="object 3" descr="Blue rectangle">
            <a:extLst>
              <a:ext uri="{FF2B5EF4-FFF2-40B4-BE49-F238E27FC236}">
                <a16:creationId xmlns:a16="http://schemas.microsoft.com/office/drawing/2014/main" id="{A277388B-76FD-44C4-B506-F8A157E57C65}"/>
              </a:ext>
            </a:extLst>
          </p:cNvPr>
          <p:cNvSpPr/>
          <p:nvPr/>
        </p:nvSpPr>
        <p:spPr>
          <a:xfrm>
            <a:off x="2400" y="-1350"/>
            <a:ext cx="12189600" cy="6858000"/>
          </a:xfrm>
          <a:custGeom>
            <a:avLst/>
            <a:gdLst/>
            <a:ahLst/>
            <a:cxnLst/>
            <a:rect l="l" t="t" r="r" b="b"/>
            <a:pathLst>
              <a:path w="12189460" h="6858000">
                <a:moveTo>
                  <a:pt x="0" y="6858000"/>
                </a:moveTo>
                <a:lnTo>
                  <a:pt x="12188952" y="6858000"/>
                </a:lnTo>
                <a:lnTo>
                  <a:pt x="12188952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1518">
              <a:alpha val="69804"/>
            </a:srgbClr>
          </a:solidFill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D00B79-44BB-4D5F-B51D-2270A854D7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116" y="329956"/>
            <a:ext cx="10515600" cy="1325563"/>
          </a:xfrm>
        </p:spPr>
        <p:txBody>
          <a:bodyPr/>
          <a:lstStyle/>
          <a:p>
            <a:r>
              <a:rPr lang="fr-FR" dirty="0">
                <a:solidFill>
                  <a:schemeClr val="bg1"/>
                </a:solidFill>
              </a:rPr>
              <a:t>CONCLUSION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object 5" descr="Beige rectangle">
            <a:extLst>
              <a:ext uri="{FF2B5EF4-FFF2-40B4-BE49-F238E27FC236}">
                <a16:creationId xmlns:a16="http://schemas.microsoft.com/office/drawing/2014/main" id="{B07BA1F9-2C19-4C07-B29B-18B9FBCC4755}"/>
              </a:ext>
            </a:extLst>
          </p:cNvPr>
          <p:cNvSpPr/>
          <p:nvPr/>
        </p:nvSpPr>
        <p:spPr>
          <a:xfrm>
            <a:off x="915637" y="1309144"/>
            <a:ext cx="4608000" cy="0"/>
          </a:xfrm>
          <a:custGeom>
            <a:avLst/>
            <a:gdLst/>
            <a:ahLst/>
            <a:cxnLst/>
            <a:rect l="l" t="t" r="r" b="b"/>
            <a:pathLst>
              <a:path w="3931920">
                <a:moveTo>
                  <a:pt x="0" y="0"/>
                </a:moveTo>
                <a:lnTo>
                  <a:pt x="3931920" y="0"/>
                </a:lnTo>
              </a:path>
            </a:pathLst>
          </a:custGeom>
          <a:ln w="54864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31" name="Oval 8" descr="Beige oval">
            <a:extLst>
              <a:ext uri="{FF2B5EF4-FFF2-40B4-BE49-F238E27FC236}">
                <a16:creationId xmlns:a16="http://schemas.microsoft.com/office/drawing/2014/main" id="{AE79C95B-5FBE-4B95-AABB-893E15997986}"/>
              </a:ext>
            </a:extLst>
          </p:cNvPr>
          <p:cNvSpPr/>
          <p:nvPr/>
        </p:nvSpPr>
        <p:spPr>
          <a:xfrm>
            <a:off x="11562237" y="6227432"/>
            <a:ext cx="266400" cy="26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50" name="Slide Number Placeholder 4">
            <a:extLst>
              <a:ext uri="{FF2B5EF4-FFF2-40B4-BE49-F238E27FC236}">
                <a16:creationId xmlns:a16="http://schemas.microsoft.com/office/drawing/2014/main" id="{8B4B18EB-F151-4968-A321-CC5B9B8A6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85257" y="6172418"/>
            <a:ext cx="513805" cy="365125"/>
          </a:xfrm>
        </p:spPr>
        <p:txBody>
          <a:bodyPr/>
          <a:lstStyle/>
          <a:p>
            <a:fld id="{82EE24B5-652C-4DB5-B7C3-B5BBEC1280B1}" type="slidenum">
              <a:rPr lang="en-US" sz="1800" smtClean="0">
                <a:solidFill>
                  <a:srgbClr val="001518">
                    <a:alpha val="70000"/>
                  </a:srgbClr>
                </a:solidFill>
              </a:rPr>
              <a:t>16</a:t>
            </a:fld>
            <a:endParaRPr lang="en-US" sz="1800" dirty="0">
              <a:solidFill>
                <a:srgbClr val="001518">
                  <a:alpha val="70000"/>
                </a:srgbClr>
              </a:solidFill>
            </a:endParaRPr>
          </a:p>
        </p:txBody>
      </p:sp>
      <p:grpSp>
        <p:nvGrpSpPr>
          <p:cNvPr id="4" name="Groupe 3">
            <a:extLst>
              <a:ext uri="{FF2B5EF4-FFF2-40B4-BE49-F238E27FC236}">
                <a16:creationId xmlns:a16="http://schemas.microsoft.com/office/drawing/2014/main" id="{4BA2577F-C718-48E1-8A86-5F6D923DA47B}"/>
              </a:ext>
            </a:extLst>
          </p:cNvPr>
          <p:cNvGrpSpPr/>
          <p:nvPr/>
        </p:nvGrpSpPr>
        <p:grpSpPr>
          <a:xfrm>
            <a:off x="995458" y="1845840"/>
            <a:ext cx="9856494" cy="4420520"/>
            <a:chOff x="995458" y="1845840"/>
            <a:chExt cx="9856494" cy="4420520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9A9156F3-966B-4C43-B89B-9B4DC0BA3FD1}"/>
                </a:ext>
              </a:extLst>
            </p:cNvPr>
            <p:cNvGrpSpPr/>
            <p:nvPr/>
          </p:nvGrpSpPr>
          <p:grpSpPr>
            <a:xfrm>
              <a:off x="995458" y="1845840"/>
              <a:ext cx="9856494" cy="4420520"/>
              <a:chOff x="803716" y="1655519"/>
              <a:chExt cx="9856494" cy="4420520"/>
            </a:xfrm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F46FA215-13F6-461F-9BBD-309DADD49476}"/>
                  </a:ext>
                </a:extLst>
              </p:cNvPr>
              <p:cNvGrpSpPr/>
              <p:nvPr/>
            </p:nvGrpSpPr>
            <p:grpSpPr>
              <a:xfrm>
                <a:off x="803716" y="1655519"/>
                <a:ext cx="9856494" cy="4420520"/>
                <a:chOff x="842963" y="1525922"/>
                <a:chExt cx="10506075" cy="4711851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241548E2-9D0A-4EB2-9D6F-FFE2B3808422}"/>
                    </a:ext>
                  </a:extLst>
                </p:cNvPr>
                <p:cNvGrpSpPr/>
                <p:nvPr/>
              </p:nvGrpSpPr>
              <p:grpSpPr>
                <a:xfrm>
                  <a:off x="842963" y="1525922"/>
                  <a:ext cx="10506075" cy="4711851"/>
                  <a:chOff x="842963" y="1525922"/>
                  <a:chExt cx="10506075" cy="4711851"/>
                </a:xfrm>
              </p:grpSpPr>
              <p:grpSp>
                <p:nvGrpSpPr>
                  <p:cNvPr id="33" name="Group 32">
                    <a:extLst>
                      <a:ext uri="{FF2B5EF4-FFF2-40B4-BE49-F238E27FC236}">
                        <a16:creationId xmlns:a16="http://schemas.microsoft.com/office/drawing/2014/main" id="{B4F46F9A-55D9-4DEC-B157-F2FE2D0350F0}"/>
                      </a:ext>
                    </a:extLst>
                  </p:cNvPr>
                  <p:cNvGrpSpPr/>
                  <p:nvPr/>
                </p:nvGrpSpPr>
                <p:grpSpPr>
                  <a:xfrm>
                    <a:off x="842963" y="1525922"/>
                    <a:ext cx="10506075" cy="4711851"/>
                    <a:chOff x="842963" y="1616828"/>
                    <a:chExt cx="10506075" cy="4711851"/>
                  </a:xfrm>
                </p:grpSpPr>
                <p:sp>
                  <p:nvSpPr>
                    <p:cNvPr id="43" name="Rectangle: Rounded Corners 42">
                      <a:extLst>
                        <a:ext uri="{FF2B5EF4-FFF2-40B4-BE49-F238E27FC236}">
                          <a16:creationId xmlns:a16="http://schemas.microsoft.com/office/drawing/2014/main" id="{2441958C-FE5A-4604-AD8C-956229302EB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42963" y="1616828"/>
                      <a:ext cx="4178095" cy="4711851"/>
                    </a:xfrm>
                    <a:prstGeom prst="roundRect">
                      <a:avLst>
                        <a:gd name="adj" fmla="val 664"/>
                      </a:avLst>
                    </a:prstGeom>
                    <a:solidFill>
                      <a:srgbClr val="7FA1A5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4" name="Rectangle: Rounded Corners 43">
                      <a:extLst>
                        <a:ext uri="{FF2B5EF4-FFF2-40B4-BE49-F238E27FC236}">
                          <a16:creationId xmlns:a16="http://schemas.microsoft.com/office/drawing/2014/main" id="{DF34FB1D-8560-4B64-A0AA-9D08DE25082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50184" y="1616828"/>
                      <a:ext cx="4198854" cy="4711851"/>
                    </a:xfrm>
                    <a:prstGeom prst="roundRect">
                      <a:avLst>
                        <a:gd name="adj" fmla="val 664"/>
                      </a:avLst>
                    </a:prstGeom>
                    <a:solidFill>
                      <a:srgbClr val="7FA1A5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grpSp>
                  <p:nvGrpSpPr>
                    <p:cNvPr id="45" name="Group 44">
                      <a:extLst>
                        <a:ext uri="{FF2B5EF4-FFF2-40B4-BE49-F238E27FC236}">
                          <a16:creationId xmlns:a16="http://schemas.microsoft.com/office/drawing/2014/main" id="{5E0B04E2-D844-4921-8BA6-F87F1949712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19751" y="1689405"/>
                      <a:ext cx="10352497" cy="2699816"/>
                      <a:chOff x="593829" y="2307612"/>
                      <a:chExt cx="13604090" cy="3547796"/>
                    </a:xfrm>
                  </p:grpSpPr>
                  <p:pic>
                    <p:nvPicPr>
                      <p:cNvPr id="46" name="Picture 45" descr="Doctors monitoring patient condition on monitors">
                        <a:extLst>
                          <a:ext uri="{FF2B5EF4-FFF2-40B4-BE49-F238E27FC236}">
                            <a16:creationId xmlns:a16="http://schemas.microsoft.com/office/drawing/2014/main" id="{D5DB975D-B54D-45D0-8C67-0D30572EC2EB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593829" y="2307612"/>
                        <a:ext cx="5287666" cy="3524250"/>
                      </a:xfrm>
                      <a:prstGeom prst="rect">
                        <a:avLst/>
                      </a:prstGeom>
                      <a:ln w="76200">
                        <a:solidFill>
                          <a:srgbClr val="7FA1A5"/>
                        </a:solidFill>
                      </a:ln>
                    </p:spPr>
                  </p:pic>
                  <p:sp>
                    <p:nvSpPr>
                      <p:cNvPr id="47" name="Arrow: Right 46">
                        <a:extLst>
                          <a:ext uri="{FF2B5EF4-FFF2-40B4-BE49-F238E27FC236}">
                            <a16:creationId xmlns:a16="http://schemas.microsoft.com/office/drawing/2014/main" id="{F1CDE3F2-AC42-4871-9C6E-8E50FB21E06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152613" y="2307612"/>
                        <a:ext cx="2459244" cy="1663040"/>
                      </a:xfrm>
                      <a:prstGeom prst="rightArrow">
                        <a:avLst/>
                      </a:prstGeom>
                      <a:solidFill>
                        <a:srgbClr val="4D6A6D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fr-FR" dirty="0">
                            <a:latin typeface="+mj-lt"/>
                          </a:rPr>
                          <a:t>Scans CT</a:t>
                        </a:r>
                        <a:endParaRPr lang="en-US" dirty="0">
                          <a:latin typeface="+mj-lt"/>
                        </a:endParaRPr>
                      </a:p>
                    </p:txBody>
                  </p:sp>
                  <p:pic>
                    <p:nvPicPr>
                      <p:cNvPr id="48" name="Picture 47" descr="A close up of a device&#10;&#10;Description automatically generated">
                        <a:extLst>
                          <a:ext uri="{FF2B5EF4-FFF2-40B4-BE49-F238E27FC236}">
                            <a16:creationId xmlns:a16="http://schemas.microsoft.com/office/drawing/2014/main" id="{BC6888B0-22B8-46D4-9D26-A5AA0DF954BF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8882975" y="2307612"/>
                        <a:ext cx="5314944" cy="3547796"/>
                      </a:xfrm>
                      <a:prstGeom prst="rect">
                        <a:avLst/>
                      </a:prstGeom>
                      <a:ln w="76200">
                        <a:solidFill>
                          <a:srgbClr val="7FA1A5"/>
                        </a:solidFill>
                      </a:ln>
                    </p:spPr>
                  </p:pic>
                </p:grpSp>
              </p:grpSp>
              <p:grpSp>
                <p:nvGrpSpPr>
                  <p:cNvPr id="34" name="Group 33">
                    <a:extLst>
                      <a:ext uri="{FF2B5EF4-FFF2-40B4-BE49-F238E27FC236}">
                        <a16:creationId xmlns:a16="http://schemas.microsoft.com/office/drawing/2014/main" id="{517F9BF3-DE9D-43C4-A6A2-DE5CB444A0DB}"/>
                      </a:ext>
                    </a:extLst>
                  </p:cNvPr>
                  <p:cNvGrpSpPr/>
                  <p:nvPr/>
                </p:nvGrpSpPr>
                <p:grpSpPr>
                  <a:xfrm>
                    <a:off x="7343264" y="4673296"/>
                    <a:ext cx="1171576" cy="1171576"/>
                    <a:chOff x="5076787" y="242207"/>
                    <a:chExt cx="1171576" cy="1171576"/>
                  </a:xfrm>
                </p:grpSpPr>
                <p:sp>
                  <p:nvSpPr>
                    <p:cNvPr id="40" name="Oval 39">
                      <a:extLst>
                        <a:ext uri="{FF2B5EF4-FFF2-40B4-BE49-F238E27FC236}">
                          <a16:creationId xmlns:a16="http://schemas.microsoft.com/office/drawing/2014/main" id="{83D98C60-8724-408A-9627-58F0E25D8ED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418240" y="307111"/>
                      <a:ext cx="140941" cy="145064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1" name="Oval 40">
                      <a:extLst>
                        <a:ext uri="{FF2B5EF4-FFF2-40B4-BE49-F238E27FC236}">
                          <a16:creationId xmlns:a16="http://schemas.microsoft.com/office/drawing/2014/main" id="{63ACF1F3-EFF6-41C2-A4EF-3E4DA201F0D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749166" y="1216994"/>
                      <a:ext cx="140941" cy="145064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pic>
                  <p:nvPicPr>
                    <p:cNvPr id="42" name="Picture 41">
                      <a:extLst>
                        <a:ext uri="{FF2B5EF4-FFF2-40B4-BE49-F238E27FC236}">
                          <a16:creationId xmlns:a16="http://schemas.microsoft.com/office/drawing/2014/main" id="{DF5FFE1A-E50E-48D1-993B-7A981823B66A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6"/>
                    <a:stretch>
                      <a:fillRect/>
                    </a:stretch>
                  </p:blipFill>
                  <p:spPr>
                    <a:xfrm>
                      <a:off x="5076787" y="242207"/>
                      <a:ext cx="1171576" cy="1171576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35" name="Group 34">
                    <a:extLst>
                      <a:ext uri="{FF2B5EF4-FFF2-40B4-BE49-F238E27FC236}">
                        <a16:creationId xmlns:a16="http://schemas.microsoft.com/office/drawing/2014/main" id="{A5D100EC-052A-4AD7-A0F4-0F8B5073897A}"/>
                      </a:ext>
                    </a:extLst>
                  </p:cNvPr>
                  <p:cNvGrpSpPr/>
                  <p:nvPr/>
                </p:nvGrpSpPr>
                <p:grpSpPr>
                  <a:xfrm>
                    <a:off x="2225850" y="4461074"/>
                    <a:ext cx="1411632" cy="1471586"/>
                    <a:chOff x="6349438" y="-139366"/>
                    <a:chExt cx="1411632" cy="1471586"/>
                  </a:xfrm>
                </p:grpSpPr>
                <p:sp>
                  <p:nvSpPr>
                    <p:cNvPr id="36" name="Oval 35">
                      <a:extLst>
                        <a:ext uri="{FF2B5EF4-FFF2-40B4-BE49-F238E27FC236}">
                          <a16:creationId xmlns:a16="http://schemas.microsoft.com/office/drawing/2014/main" id="{875EEC37-6130-4B27-84E6-2C277134807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29325" y="226035"/>
                      <a:ext cx="177271" cy="160470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7" name="Oval 36">
                      <a:extLst>
                        <a:ext uri="{FF2B5EF4-FFF2-40B4-BE49-F238E27FC236}">
                          <a16:creationId xmlns:a16="http://schemas.microsoft.com/office/drawing/2014/main" id="{14C8C594-3AC3-4A91-B7C9-43C3F70D7A6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29233" y="1106288"/>
                      <a:ext cx="177271" cy="160470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8" name="Oval 37">
                      <a:extLst>
                        <a:ext uri="{FF2B5EF4-FFF2-40B4-BE49-F238E27FC236}">
                          <a16:creationId xmlns:a16="http://schemas.microsoft.com/office/drawing/2014/main" id="{D3B06E3A-85FB-46CF-A427-1B5DFEF99D6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34092" y="-68810"/>
                      <a:ext cx="385183" cy="464233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pic>
                  <p:nvPicPr>
                    <p:cNvPr id="39" name="Picture 4" descr="PyQt — Wikipédia">
                      <a:extLst>
                        <a:ext uri="{FF2B5EF4-FFF2-40B4-BE49-F238E27FC236}">
                          <a16:creationId xmlns:a16="http://schemas.microsoft.com/office/drawing/2014/main" id="{4A1056F5-6A7E-4DE4-B28A-90BBCF314575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7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349438" y="-139366"/>
                      <a:ext cx="1411632" cy="1471586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</p:grpSp>
            <p:pic>
              <p:nvPicPr>
                <p:cNvPr id="32" name="Picture 8" descr="Keras — Wikipédia">
                  <a:extLst>
                    <a:ext uri="{FF2B5EF4-FFF2-40B4-BE49-F238E27FC236}">
                      <a16:creationId xmlns:a16="http://schemas.microsoft.com/office/drawing/2014/main" id="{D79DDE08-2A49-4D9D-8D4F-1D0140BCB0F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852" t="1852" r="1852" b="1852"/>
                <a:stretch/>
              </p:blipFill>
              <p:spPr bwMode="auto">
                <a:xfrm>
                  <a:off x="8819928" y="4851272"/>
                  <a:ext cx="815626" cy="81562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49" name="Arrow: Left 48">
                <a:extLst>
                  <a:ext uri="{FF2B5EF4-FFF2-40B4-BE49-F238E27FC236}">
                    <a16:creationId xmlns:a16="http://schemas.microsoft.com/office/drawing/2014/main" id="{E77C39A6-9916-4D92-AACC-BCE8D64B645A}"/>
                  </a:ext>
                </a:extLst>
              </p:cNvPr>
              <p:cNvSpPr/>
              <p:nvPr/>
            </p:nvSpPr>
            <p:spPr>
              <a:xfrm>
                <a:off x="4844357" y="2910908"/>
                <a:ext cx="1755736" cy="1245150"/>
              </a:xfrm>
              <a:prstGeom prst="leftArrow">
                <a:avLst>
                  <a:gd name="adj1" fmla="val 50000"/>
                  <a:gd name="adj2" fmla="val 50576"/>
                </a:avLst>
              </a:prstGeom>
              <a:solidFill>
                <a:srgbClr val="4D6A6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>
                    <a:latin typeface="+mj-lt"/>
                  </a:rPr>
                  <a:t>Segmentation</a:t>
                </a:r>
                <a:endParaRPr lang="en-US" dirty="0">
                  <a:latin typeface="+mj-lt"/>
                </a:endParaRPr>
              </a:p>
            </p:txBody>
          </p:sp>
        </p:grpSp>
        <p:pic>
          <p:nvPicPr>
            <p:cNvPr id="51" name="Picture 6" descr="TensorFlow — Wikipédia">
              <a:extLst>
                <a:ext uri="{FF2B5EF4-FFF2-40B4-BE49-F238E27FC236}">
                  <a16:creationId xmlns:a16="http://schemas.microsoft.com/office/drawing/2014/main" id="{8151BAF7-0593-45A1-88A1-3189B1FD54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65286" y="4794195"/>
              <a:ext cx="1325104" cy="11042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74436856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Circuit board background">
            <a:extLst>
              <a:ext uri="{FF2B5EF4-FFF2-40B4-BE49-F238E27FC236}">
                <a16:creationId xmlns:a16="http://schemas.microsoft.com/office/drawing/2014/main" id="{7D87B918-371C-4B31-9C7A-1D9A08C8A3BB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00" y="0"/>
            <a:ext cx="12187200" cy="6856650"/>
          </a:xfrm>
        </p:spPr>
      </p:pic>
      <p:sp>
        <p:nvSpPr>
          <p:cNvPr id="8" name="object 3" descr="Blue rectangle">
            <a:extLst>
              <a:ext uri="{FF2B5EF4-FFF2-40B4-BE49-F238E27FC236}">
                <a16:creationId xmlns:a16="http://schemas.microsoft.com/office/drawing/2014/main" id="{A277388B-76FD-44C4-B506-F8A157E57C65}"/>
              </a:ext>
            </a:extLst>
          </p:cNvPr>
          <p:cNvSpPr/>
          <p:nvPr/>
        </p:nvSpPr>
        <p:spPr>
          <a:xfrm>
            <a:off x="2400" y="-1350"/>
            <a:ext cx="12189600" cy="6858000"/>
          </a:xfrm>
          <a:custGeom>
            <a:avLst/>
            <a:gdLst/>
            <a:ahLst/>
            <a:cxnLst/>
            <a:rect l="l" t="t" r="r" b="b"/>
            <a:pathLst>
              <a:path w="12189460" h="6858000">
                <a:moveTo>
                  <a:pt x="0" y="6858000"/>
                </a:moveTo>
                <a:lnTo>
                  <a:pt x="12188952" y="6858000"/>
                </a:lnTo>
                <a:lnTo>
                  <a:pt x="12188952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1518">
              <a:alpha val="69804"/>
            </a:srgbClr>
          </a:solidFill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D00B79-44BB-4D5F-B51D-2270A854D7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116" y="329956"/>
            <a:ext cx="10515600" cy="1325563"/>
          </a:xfrm>
        </p:spPr>
        <p:txBody>
          <a:bodyPr/>
          <a:lstStyle/>
          <a:p>
            <a:r>
              <a:rPr lang="fr-FR" dirty="0">
                <a:solidFill>
                  <a:schemeClr val="bg1"/>
                </a:solidFill>
              </a:rPr>
              <a:t>COMPETENCES ACQUISES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object 5" descr="Beige rectangle">
            <a:extLst>
              <a:ext uri="{FF2B5EF4-FFF2-40B4-BE49-F238E27FC236}">
                <a16:creationId xmlns:a16="http://schemas.microsoft.com/office/drawing/2014/main" id="{B07BA1F9-2C19-4C07-B29B-18B9FBCC4755}"/>
              </a:ext>
            </a:extLst>
          </p:cNvPr>
          <p:cNvSpPr/>
          <p:nvPr/>
        </p:nvSpPr>
        <p:spPr>
          <a:xfrm>
            <a:off x="915637" y="1309144"/>
            <a:ext cx="4608000" cy="0"/>
          </a:xfrm>
          <a:custGeom>
            <a:avLst/>
            <a:gdLst/>
            <a:ahLst/>
            <a:cxnLst/>
            <a:rect l="l" t="t" r="r" b="b"/>
            <a:pathLst>
              <a:path w="3931920">
                <a:moveTo>
                  <a:pt x="0" y="0"/>
                </a:moveTo>
                <a:lnTo>
                  <a:pt x="3931920" y="0"/>
                </a:lnTo>
              </a:path>
            </a:pathLst>
          </a:custGeom>
          <a:ln w="54864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31" name="Oval 8" descr="Beige oval">
            <a:extLst>
              <a:ext uri="{FF2B5EF4-FFF2-40B4-BE49-F238E27FC236}">
                <a16:creationId xmlns:a16="http://schemas.microsoft.com/office/drawing/2014/main" id="{AE79C95B-5FBE-4B95-AABB-893E15997986}"/>
              </a:ext>
            </a:extLst>
          </p:cNvPr>
          <p:cNvSpPr/>
          <p:nvPr/>
        </p:nvSpPr>
        <p:spPr>
          <a:xfrm>
            <a:off x="11562237" y="6227432"/>
            <a:ext cx="266400" cy="26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50" name="Slide Number Placeholder 4">
            <a:extLst>
              <a:ext uri="{FF2B5EF4-FFF2-40B4-BE49-F238E27FC236}">
                <a16:creationId xmlns:a16="http://schemas.microsoft.com/office/drawing/2014/main" id="{8B4B18EB-F151-4968-A321-CC5B9B8A6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85257" y="6172418"/>
            <a:ext cx="513805" cy="365125"/>
          </a:xfrm>
        </p:spPr>
        <p:txBody>
          <a:bodyPr/>
          <a:lstStyle/>
          <a:p>
            <a:fld id="{82EE24B5-652C-4DB5-B7C3-B5BBEC1280B1}" type="slidenum">
              <a:rPr lang="en-US" sz="1800" smtClean="0">
                <a:solidFill>
                  <a:srgbClr val="001518">
                    <a:alpha val="70000"/>
                  </a:srgbClr>
                </a:solidFill>
              </a:rPr>
              <a:t>17</a:t>
            </a:fld>
            <a:endParaRPr lang="en-US" sz="1800" dirty="0">
              <a:solidFill>
                <a:srgbClr val="001518">
                  <a:alpha val="70000"/>
                </a:srgbClr>
              </a:solidFill>
            </a:endParaRPr>
          </a:p>
        </p:txBody>
      </p:sp>
      <p:pic>
        <p:nvPicPr>
          <p:cNvPr id="5" name="Graphic 22" descr="Outils d'exploitation minière">
            <a:extLst>
              <a:ext uri="{FF2B5EF4-FFF2-40B4-BE49-F238E27FC236}">
                <a16:creationId xmlns:a16="http://schemas.microsoft.com/office/drawing/2014/main" id="{64954614-02F6-48D5-B1AA-A7A803D16A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526972" y="2178123"/>
            <a:ext cx="1800000" cy="1800000"/>
          </a:xfrm>
          <a:prstGeom prst="rect">
            <a:avLst/>
          </a:prstGeom>
        </p:spPr>
      </p:pic>
      <p:pic>
        <p:nvPicPr>
          <p:cNvPr id="6" name="Graphique 5" descr="Réunion">
            <a:extLst>
              <a:ext uri="{FF2B5EF4-FFF2-40B4-BE49-F238E27FC236}">
                <a16:creationId xmlns:a16="http://schemas.microsoft.com/office/drawing/2014/main" id="{9EFCC8B8-E174-42B1-BF2B-6D75C4E17F0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5196001" y="2178123"/>
            <a:ext cx="1800000" cy="1800000"/>
          </a:xfrm>
          <a:prstGeom prst="rect">
            <a:avLst/>
          </a:prstGeom>
        </p:spPr>
      </p:pic>
      <p:pic>
        <p:nvPicPr>
          <p:cNvPr id="9" name="Graphique 8" descr="Présentation avec liste de vérification">
            <a:extLst>
              <a:ext uri="{FF2B5EF4-FFF2-40B4-BE49-F238E27FC236}">
                <a16:creationId xmlns:a16="http://schemas.microsoft.com/office/drawing/2014/main" id="{1907737B-BE5F-44E1-9DAE-BCCBF5D9FAF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8865029" y="2178123"/>
            <a:ext cx="1800000" cy="1800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676BFD83-869F-4E0F-A96F-039354D04ECC}"/>
              </a:ext>
            </a:extLst>
          </p:cNvPr>
          <p:cNvSpPr txBox="1">
            <a:spLocks/>
          </p:cNvSpPr>
          <p:nvPr/>
        </p:nvSpPr>
        <p:spPr>
          <a:xfrm>
            <a:off x="863882" y="4054116"/>
            <a:ext cx="2986150" cy="14498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dirty="0">
                <a:solidFill>
                  <a:schemeClr val="bg1"/>
                </a:solidFill>
              </a:rPr>
              <a:t>Compétences Techniques</a:t>
            </a:r>
            <a:endParaRPr lang="fr-FR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5978E4D-5D50-4C0A-8641-43A53F843EC9}"/>
              </a:ext>
            </a:extLst>
          </p:cNvPr>
          <p:cNvSpPr txBox="1">
            <a:spLocks/>
          </p:cNvSpPr>
          <p:nvPr/>
        </p:nvSpPr>
        <p:spPr>
          <a:xfrm>
            <a:off x="4622596" y="3846913"/>
            <a:ext cx="2882640" cy="180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dirty="0">
                <a:solidFill>
                  <a:schemeClr val="bg1"/>
                </a:solidFill>
              </a:rPr>
              <a:t>Gestion </a:t>
            </a:r>
          </a:p>
          <a:p>
            <a:pPr algn="ctr"/>
            <a:r>
              <a:rPr lang="fr-FR" dirty="0">
                <a:solidFill>
                  <a:schemeClr val="bg1"/>
                </a:solidFill>
              </a:rPr>
              <a:t>de Projet</a:t>
            </a:r>
            <a:endParaRPr lang="fr-FR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45B31440-E33B-4105-9257-9CCEA6713DC3}"/>
              </a:ext>
            </a:extLst>
          </p:cNvPr>
          <p:cNvSpPr txBox="1">
            <a:spLocks/>
          </p:cNvSpPr>
          <p:nvPr/>
        </p:nvSpPr>
        <p:spPr>
          <a:xfrm>
            <a:off x="8277800" y="4054116"/>
            <a:ext cx="2882640" cy="14498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dirty="0">
                <a:solidFill>
                  <a:schemeClr val="bg1"/>
                </a:solidFill>
              </a:rPr>
              <a:t>Suivi d’avancement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54246783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person holding a glass&#10;&#10;Description automatically generated">
            <a:extLst>
              <a:ext uri="{FF2B5EF4-FFF2-40B4-BE49-F238E27FC236}">
                <a16:creationId xmlns:a16="http://schemas.microsoft.com/office/drawing/2014/main" id="{B9B95655-AD5F-451E-9408-D87DB400A56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0"/>
            <a:ext cx="12192001" cy="6858001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5537408-2125-4CE5-92A7-F7E0FCBA31D0}"/>
              </a:ext>
            </a:extLst>
          </p:cNvPr>
          <p:cNvSpPr txBox="1">
            <a:spLocks/>
          </p:cNvSpPr>
          <p:nvPr/>
        </p:nvSpPr>
        <p:spPr>
          <a:xfrm>
            <a:off x="-1" y="1341439"/>
            <a:ext cx="6348413" cy="4140200"/>
          </a:xfrm>
          <a:prstGeom prst="rect">
            <a:avLst/>
          </a:prstGeom>
          <a:solidFill>
            <a:schemeClr val="accent2"/>
          </a:solidFill>
        </p:spPr>
        <p:txBody>
          <a:bodyPr lIns="1548000" tIns="216000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5000"/>
              </a:lnSpc>
              <a:buFont typeface="Arial" panose="020B0604020202020204" pitchFamily="34" charset="0"/>
              <a:buNone/>
            </a:pPr>
            <a:endParaRPr lang="en-US" sz="2500" b="1" dirty="0">
              <a:solidFill>
                <a:schemeClr val="bg2">
                  <a:alpha val="50000"/>
                </a:schemeClr>
              </a:solidFill>
            </a:endParaRPr>
          </a:p>
        </p:txBody>
      </p:sp>
      <p:sp>
        <p:nvSpPr>
          <p:cNvPr id="6" name="object 6" descr="Beige rectangle">
            <a:extLst>
              <a:ext uri="{FF2B5EF4-FFF2-40B4-BE49-F238E27FC236}">
                <a16:creationId xmlns:a16="http://schemas.microsoft.com/office/drawing/2014/main" id="{B0C70F64-F3E5-413B-AF4F-E15CE944B761}"/>
              </a:ext>
            </a:extLst>
          </p:cNvPr>
          <p:cNvSpPr/>
          <p:nvPr/>
        </p:nvSpPr>
        <p:spPr>
          <a:xfrm>
            <a:off x="931203" y="3018889"/>
            <a:ext cx="4176000" cy="0"/>
          </a:xfrm>
          <a:custGeom>
            <a:avLst/>
            <a:gdLst/>
            <a:ahLst/>
            <a:cxnLst/>
            <a:rect l="l" t="t" r="r" b="b"/>
            <a:pathLst>
              <a:path w="4206240">
                <a:moveTo>
                  <a:pt x="0" y="0"/>
                </a:moveTo>
                <a:lnTo>
                  <a:pt x="4206240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D43A5E-77DF-44FD-800D-158434A3AB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47"/>
            <a:ext cx="4859215" cy="1325563"/>
          </a:xfrm>
        </p:spPr>
        <p:txBody>
          <a:bodyPr>
            <a:normAutofit/>
          </a:bodyPr>
          <a:lstStyle/>
          <a:p>
            <a:r>
              <a:rPr lang="en-US" sz="5000" dirty="0">
                <a:solidFill>
                  <a:schemeClr val="bg1"/>
                </a:solidFill>
              </a:rPr>
              <a:t>MERCI !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2F61B25-5B72-4AAB-A5A1-24A3319647F0}"/>
              </a:ext>
            </a:extLst>
          </p:cNvPr>
          <p:cNvSpPr txBox="1"/>
          <p:nvPr/>
        </p:nvSpPr>
        <p:spPr>
          <a:xfrm>
            <a:off x="838201" y="3136836"/>
            <a:ext cx="569741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00" b="1" dirty="0">
                <a:solidFill>
                  <a:schemeClr val="bg1"/>
                </a:solidFill>
              </a:rPr>
              <a:t>Réalisé par Matthieu Chaldebas, Vincent Le Du et Lucas Nakach</a:t>
            </a:r>
          </a:p>
          <a:p>
            <a:r>
              <a:rPr lang="fr-FR" sz="1300" b="1" dirty="0">
                <a:solidFill>
                  <a:schemeClr val="bg1"/>
                </a:solidFill>
              </a:rPr>
              <a:t>Supervisé par Lamine Amour</a:t>
            </a:r>
            <a:endParaRPr lang="en-US" sz="1300" b="1" dirty="0">
              <a:solidFill>
                <a:schemeClr val="bg1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ACB95B4-87D0-4AD4-A830-99DB092828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1203" y="3792276"/>
            <a:ext cx="792407" cy="792000"/>
          </a:xfrm>
          <a:prstGeom prst="rect">
            <a:avLst/>
          </a:prstGeom>
          <a:noFill/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80C42A9-0F7F-4929-87DD-7976DC9321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79031" y="3792277"/>
            <a:ext cx="1467240" cy="79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951216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object 3" descr="Beige rectangle">
            <a:extLst>
              <a:ext uri="{FF2B5EF4-FFF2-40B4-BE49-F238E27FC236}">
                <a16:creationId xmlns:a16="http://schemas.microsoft.com/office/drawing/2014/main" id="{B61DB8E3-BB06-4967-9F9D-B65901865A1C}"/>
              </a:ext>
            </a:extLst>
          </p:cNvPr>
          <p:cNvSpPr/>
          <p:nvPr/>
        </p:nvSpPr>
        <p:spPr>
          <a:xfrm>
            <a:off x="3292210" y="0"/>
            <a:ext cx="4010660" cy="6858000"/>
          </a:xfrm>
          <a:custGeom>
            <a:avLst/>
            <a:gdLst/>
            <a:ahLst/>
            <a:cxnLst/>
            <a:rect l="l" t="t" r="r" b="b"/>
            <a:pathLst>
              <a:path w="4010659" h="333375">
                <a:moveTo>
                  <a:pt x="0" y="333006"/>
                </a:moveTo>
                <a:lnTo>
                  <a:pt x="4010367" y="333006"/>
                </a:lnTo>
                <a:lnTo>
                  <a:pt x="4010367" y="0"/>
                </a:lnTo>
                <a:lnTo>
                  <a:pt x="0" y="0"/>
                </a:lnTo>
                <a:lnTo>
                  <a:pt x="0" y="333006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32" name="object 3">
            <a:extLst>
              <a:ext uri="{FF2B5EF4-FFF2-40B4-BE49-F238E27FC236}">
                <a16:creationId xmlns:a16="http://schemas.microsoft.com/office/drawing/2014/main" id="{E710EDFC-1F99-43A8-9098-23630FA15D9E}"/>
              </a:ext>
            </a:extLst>
          </p:cNvPr>
          <p:cNvSpPr/>
          <p:nvPr/>
        </p:nvSpPr>
        <p:spPr>
          <a:xfrm>
            <a:off x="0" y="0"/>
            <a:ext cx="7077076" cy="6858000"/>
          </a:xfrm>
          <a:custGeom>
            <a:avLst/>
            <a:gdLst/>
            <a:ahLst/>
            <a:cxnLst/>
            <a:rect l="l" t="t" r="r" b="b"/>
            <a:pathLst>
              <a:path w="6897370" h="6858000">
                <a:moveTo>
                  <a:pt x="0" y="6858000"/>
                </a:moveTo>
                <a:lnTo>
                  <a:pt x="6896900" y="6858000"/>
                </a:lnTo>
                <a:lnTo>
                  <a:pt x="68969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0E6070"/>
          </a:solidFill>
        </p:spPr>
        <p:txBody>
          <a:bodyPr wrap="square" lIns="0" tIns="0" rIns="0" bIns="0" rtlCol="0"/>
          <a:lstStyle/>
          <a:p>
            <a:endParaRPr lang="en-US" noProof="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C750891-B331-46E3-89A1-0996C3679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LES CHIFFRES</a:t>
            </a:r>
          </a:p>
        </p:txBody>
      </p:sp>
      <p:sp>
        <p:nvSpPr>
          <p:cNvPr id="6" name="object 18" descr="Beige rectangle">
            <a:extLst>
              <a:ext uri="{FF2B5EF4-FFF2-40B4-BE49-F238E27FC236}">
                <a16:creationId xmlns:a16="http://schemas.microsoft.com/office/drawing/2014/main" id="{31A1F953-41C3-4B9E-9EA3-26087E184E71}"/>
              </a:ext>
            </a:extLst>
          </p:cNvPr>
          <p:cNvSpPr/>
          <p:nvPr/>
        </p:nvSpPr>
        <p:spPr>
          <a:xfrm>
            <a:off x="942535" y="1337304"/>
            <a:ext cx="3708000" cy="0"/>
          </a:xfrm>
          <a:custGeom>
            <a:avLst/>
            <a:gdLst/>
            <a:ahLst/>
            <a:cxnLst/>
            <a:rect l="l" t="t" r="r" b="b"/>
            <a:pathLst>
              <a:path w="3218815">
                <a:moveTo>
                  <a:pt x="0" y="0"/>
                </a:moveTo>
                <a:lnTo>
                  <a:pt x="3218395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8925B19-4294-49CC-B600-5D767BE09C3C}"/>
              </a:ext>
            </a:extLst>
          </p:cNvPr>
          <p:cNvGrpSpPr/>
          <p:nvPr/>
        </p:nvGrpSpPr>
        <p:grpSpPr>
          <a:xfrm>
            <a:off x="7312677" y="1714114"/>
            <a:ext cx="4670671" cy="5143886"/>
            <a:chOff x="7184514" y="1480973"/>
            <a:chExt cx="4670671" cy="5143886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9996FEB8-71E5-44B1-BD71-740A99D61F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675"/>
            <a:stretch/>
          </p:blipFill>
          <p:spPr>
            <a:xfrm>
              <a:off x="7184514" y="2269906"/>
              <a:ext cx="4670671" cy="3619792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148A845-009E-4471-B600-DA3963603E3A}"/>
                </a:ext>
              </a:extLst>
            </p:cNvPr>
            <p:cNvSpPr txBox="1"/>
            <p:nvPr/>
          </p:nvSpPr>
          <p:spPr>
            <a:xfrm>
              <a:off x="7798690" y="1480973"/>
              <a:ext cx="3442319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1600" b="1" dirty="0">
                  <a:solidFill>
                    <a:srgbClr val="107082"/>
                  </a:solidFill>
                </a:rPr>
                <a:t>Courbe de survie à 28 jours </a:t>
              </a:r>
            </a:p>
            <a:p>
              <a:pPr algn="ctr"/>
              <a:r>
                <a:rPr lang="fr-FR" sz="1600" b="1" dirty="0">
                  <a:solidFill>
                    <a:srgbClr val="107082"/>
                  </a:solidFill>
                </a:rPr>
                <a:t>selon le sexe et le type d’AVC</a:t>
              </a:r>
              <a:endParaRPr lang="en-US" sz="1600" b="1" dirty="0">
                <a:solidFill>
                  <a:srgbClr val="107082"/>
                </a:solidFill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0678F2F-6830-4A6F-94B6-C1A44E396DC3}"/>
                </a:ext>
              </a:extLst>
            </p:cNvPr>
            <p:cNvSpPr txBox="1"/>
            <p:nvPr/>
          </p:nvSpPr>
          <p:spPr>
            <a:xfrm>
              <a:off x="7184514" y="6381651"/>
              <a:ext cx="3085095" cy="24320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>
                <a:lnSpc>
                  <a:spcPct val="120000"/>
                </a:lnSpc>
                <a:spcBef>
                  <a:spcPts val="600"/>
                </a:spcBef>
                <a:spcAft>
                  <a:spcPts val="0"/>
                </a:spcAft>
              </a:pPr>
              <a:r>
                <a:rPr lang="en-US" sz="900" b="1" u="sng" dirty="0">
                  <a:solidFill>
                    <a:srgbClr val="107082"/>
                  </a:solidFill>
                </a:rPr>
                <a:t>Source :</a:t>
              </a:r>
              <a:r>
                <a:rPr lang="en-US" sz="900" b="1" dirty="0">
                  <a:solidFill>
                    <a:srgbClr val="107082"/>
                  </a:solidFill>
                </a:rPr>
                <a:t> (Gauthier et al., 2020)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3FCA142-38C9-44BE-AA9A-70389F3EDA75}"/>
              </a:ext>
            </a:extLst>
          </p:cNvPr>
          <p:cNvGrpSpPr/>
          <p:nvPr/>
        </p:nvGrpSpPr>
        <p:grpSpPr>
          <a:xfrm>
            <a:off x="25588" y="1966230"/>
            <a:ext cx="6968913" cy="4874666"/>
            <a:chOff x="27600" y="2022388"/>
            <a:chExt cx="6968913" cy="4874666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D196974B-D635-45FB-9343-D8B603E54E70}"/>
                </a:ext>
              </a:extLst>
            </p:cNvPr>
            <p:cNvGrpSpPr/>
            <p:nvPr/>
          </p:nvGrpSpPr>
          <p:grpSpPr>
            <a:xfrm>
              <a:off x="68811" y="2022388"/>
              <a:ext cx="6927702" cy="3865394"/>
              <a:chOff x="68811" y="2022388"/>
              <a:chExt cx="6927702" cy="3865394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2AFB4D7A-F566-44AB-B86D-E7FDC2896D49}"/>
                  </a:ext>
                </a:extLst>
              </p:cNvPr>
              <p:cNvGrpSpPr/>
              <p:nvPr/>
            </p:nvGrpSpPr>
            <p:grpSpPr>
              <a:xfrm>
                <a:off x="68811" y="2608294"/>
                <a:ext cx="6927702" cy="3279488"/>
                <a:chOff x="1520819" y="1611824"/>
                <a:chExt cx="9296734" cy="4494508"/>
              </a:xfrm>
            </p:grpSpPr>
            <p:grpSp>
              <p:nvGrpSpPr>
                <p:cNvPr id="4" name="Group 3">
                  <a:extLst>
                    <a:ext uri="{FF2B5EF4-FFF2-40B4-BE49-F238E27FC236}">
                      <a16:creationId xmlns:a16="http://schemas.microsoft.com/office/drawing/2014/main" id="{92299712-80F1-4E38-9D3A-66C9248D7713}"/>
                    </a:ext>
                  </a:extLst>
                </p:cNvPr>
                <p:cNvGrpSpPr/>
                <p:nvPr/>
              </p:nvGrpSpPr>
              <p:grpSpPr>
                <a:xfrm>
                  <a:off x="1520819" y="1611824"/>
                  <a:ext cx="9296734" cy="4494508"/>
                  <a:chOff x="1520819" y="1611824"/>
                  <a:chExt cx="9296734" cy="4494508"/>
                </a:xfrm>
              </p:grpSpPr>
              <p:sp>
                <p:nvSpPr>
                  <p:cNvPr id="14" name="Oval 13" descr="White circle">
                    <a:extLst>
                      <a:ext uri="{FF2B5EF4-FFF2-40B4-BE49-F238E27FC236}">
                        <a16:creationId xmlns:a16="http://schemas.microsoft.com/office/drawing/2014/main" id="{51CFF327-679E-4A78-A9B8-D76A232E7CCF}"/>
                      </a:ext>
                    </a:extLst>
                  </p:cNvPr>
                  <p:cNvSpPr/>
                  <p:nvPr/>
                </p:nvSpPr>
                <p:spPr>
                  <a:xfrm>
                    <a:off x="3665866" y="1611824"/>
                    <a:ext cx="4494508" cy="4494508"/>
                  </a:xfrm>
                  <a:prstGeom prst="ellipse">
                    <a:avLst/>
                  </a:prstGeom>
                  <a:solidFill>
                    <a:srgbClr val="173D4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 dirty="0"/>
                  </a:p>
                </p:txBody>
              </p:sp>
              <p:graphicFrame>
                <p:nvGraphicFramePr>
                  <p:cNvPr id="7" name="Content Placeholder 24" descr="Chart">
                    <a:extLst>
                      <a:ext uri="{FF2B5EF4-FFF2-40B4-BE49-F238E27FC236}">
                        <a16:creationId xmlns:a16="http://schemas.microsoft.com/office/drawing/2014/main" id="{8C21AA87-AA8D-463A-838D-693336392AC7}"/>
                      </a:ext>
                    </a:extLst>
                  </p:cNvPr>
                  <p:cNvGraphicFramePr>
                    <a:graphicFrameLocks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894596922"/>
                      </p:ext>
                    </p:extLst>
                  </p:nvPr>
                </p:nvGraphicFramePr>
                <p:xfrm>
                  <a:off x="2337277" y="1699285"/>
                  <a:ext cx="7151687" cy="4319587"/>
                </p:xfrm>
                <a:graphic>
                  <a:graphicData uri="http://schemas.openxmlformats.org/drawingml/2006/chart">
                    <c:chart xmlns:c="http://schemas.openxmlformats.org/drawingml/2006/chart" xmlns:r="http://schemas.openxmlformats.org/officeDocument/2006/relationships" r:id="rId4"/>
                  </a:graphicData>
                </a:graphic>
              </p:graphicFrame>
              <p:sp>
                <p:nvSpPr>
                  <p:cNvPr id="8" name="object 7">
                    <a:extLst>
                      <a:ext uri="{FF2B5EF4-FFF2-40B4-BE49-F238E27FC236}">
                        <a16:creationId xmlns:a16="http://schemas.microsoft.com/office/drawing/2014/main" id="{2C6989B0-D1D8-4358-80FF-905D91084B4C}"/>
                      </a:ext>
                    </a:extLst>
                  </p:cNvPr>
                  <p:cNvSpPr txBox="1"/>
                  <p:nvPr/>
                </p:nvSpPr>
                <p:spPr>
                  <a:xfrm>
                    <a:off x="7672686" y="2420612"/>
                    <a:ext cx="3143878" cy="681918"/>
                  </a:xfrm>
                  <a:prstGeom prst="rect">
                    <a:avLst/>
                  </a:prstGeom>
                </p:spPr>
                <p:txBody>
                  <a:bodyPr vert="horz" wrap="square" lIns="0" tIns="43180" rIns="0" bIns="0" rtlCol="0">
                    <a:spAutoFit/>
                  </a:bodyPr>
                  <a:lstStyle/>
                  <a:p>
                    <a:pPr marL="12700" algn="ctr">
                      <a:spcBef>
                        <a:spcPts val="340"/>
                      </a:spcBef>
                    </a:pPr>
                    <a:r>
                      <a:rPr lang="fr-FR" sz="1100" b="1" i="1" spc="15" dirty="0">
                        <a:solidFill>
                          <a:schemeClr val="bg1"/>
                        </a:solidFill>
                        <a:cs typeface="Arial"/>
                      </a:rPr>
                      <a:t>HÉMORRAGIES CÉRÉBRALES</a:t>
                    </a:r>
                  </a:p>
                  <a:p>
                    <a:pPr marL="12700" algn="ctr">
                      <a:spcBef>
                        <a:spcPts val="340"/>
                      </a:spcBef>
                    </a:pPr>
                    <a:r>
                      <a:rPr lang="fr-FR" sz="1600" b="1" dirty="0">
                        <a:solidFill>
                          <a:schemeClr val="bg1"/>
                        </a:solidFill>
                        <a:latin typeface="+mj-lt"/>
                      </a:rPr>
                      <a:t>15%</a:t>
                    </a:r>
                  </a:p>
                </p:txBody>
              </p:sp>
              <p:sp>
                <p:nvSpPr>
                  <p:cNvPr id="12" name="object 9">
                    <a:extLst>
                      <a:ext uri="{FF2B5EF4-FFF2-40B4-BE49-F238E27FC236}">
                        <a16:creationId xmlns:a16="http://schemas.microsoft.com/office/drawing/2014/main" id="{25A987A7-36C9-4662-B84F-24040BEB5DBF}"/>
                      </a:ext>
                    </a:extLst>
                  </p:cNvPr>
                  <p:cNvSpPr txBox="1"/>
                  <p:nvPr/>
                </p:nvSpPr>
                <p:spPr>
                  <a:xfrm>
                    <a:off x="8084165" y="4054387"/>
                    <a:ext cx="2733388" cy="681918"/>
                  </a:xfrm>
                  <a:prstGeom prst="rect">
                    <a:avLst/>
                  </a:prstGeom>
                </p:spPr>
                <p:txBody>
                  <a:bodyPr vert="horz" wrap="square" lIns="0" tIns="43180" rIns="0" bIns="0" rtlCol="0">
                    <a:spAutoFit/>
                  </a:bodyPr>
                  <a:lstStyle/>
                  <a:p>
                    <a:pPr marL="12700" algn="ctr">
                      <a:spcBef>
                        <a:spcPts val="340"/>
                      </a:spcBef>
                    </a:pPr>
                    <a:r>
                      <a:rPr lang="fr-FR" sz="1100" b="1" i="1" spc="15" dirty="0">
                        <a:solidFill>
                          <a:schemeClr val="bg1"/>
                        </a:solidFill>
                        <a:cs typeface="Arial"/>
                      </a:rPr>
                      <a:t>HÉMORRAGIES MÉNAGÉES</a:t>
                    </a:r>
                  </a:p>
                  <a:p>
                    <a:pPr marL="12700" algn="ctr">
                      <a:lnSpc>
                        <a:spcPct val="100000"/>
                      </a:lnSpc>
                      <a:spcBef>
                        <a:spcPts val="340"/>
                      </a:spcBef>
                    </a:pPr>
                    <a:r>
                      <a:rPr lang="fr-FR" sz="1600" b="1" dirty="0">
                        <a:solidFill>
                          <a:schemeClr val="bg1"/>
                        </a:solidFill>
                        <a:latin typeface="+mj-lt"/>
                      </a:rPr>
                      <a:t>5%</a:t>
                    </a:r>
                  </a:p>
                </p:txBody>
              </p:sp>
              <p:sp>
                <p:nvSpPr>
                  <p:cNvPr id="13" name="object 7">
                    <a:extLst>
                      <a:ext uri="{FF2B5EF4-FFF2-40B4-BE49-F238E27FC236}">
                        <a16:creationId xmlns:a16="http://schemas.microsoft.com/office/drawing/2014/main" id="{D0CA0162-8891-4DF4-90CC-9F865AF0E1D0}"/>
                      </a:ext>
                    </a:extLst>
                  </p:cNvPr>
                  <p:cNvSpPr txBox="1"/>
                  <p:nvPr/>
                </p:nvSpPr>
                <p:spPr>
                  <a:xfrm>
                    <a:off x="1520819" y="2421743"/>
                    <a:ext cx="2467642" cy="681918"/>
                  </a:xfrm>
                  <a:prstGeom prst="rect">
                    <a:avLst/>
                  </a:prstGeom>
                </p:spPr>
                <p:txBody>
                  <a:bodyPr vert="horz" wrap="square" lIns="0" tIns="43180" rIns="0" bIns="0" rtlCol="0">
                    <a:spAutoFit/>
                  </a:bodyPr>
                  <a:lstStyle/>
                  <a:p>
                    <a:pPr marL="12700" algn="ctr">
                      <a:spcBef>
                        <a:spcPts val="340"/>
                      </a:spcBef>
                    </a:pPr>
                    <a:r>
                      <a:rPr lang="fr-FR" sz="1100" b="1" i="1" spc="15" dirty="0">
                        <a:solidFill>
                          <a:schemeClr val="bg1"/>
                        </a:solidFill>
                        <a:cs typeface="Arial"/>
                      </a:rPr>
                      <a:t>INFARCTUS CÉRÉBRAUX</a:t>
                    </a:r>
                  </a:p>
                  <a:p>
                    <a:pPr marL="12700" algn="ctr">
                      <a:lnSpc>
                        <a:spcPct val="100000"/>
                      </a:lnSpc>
                      <a:spcBef>
                        <a:spcPts val="340"/>
                      </a:spcBef>
                    </a:pPr>
                    <a:r>
                      <a:rPr lang="fr-FR" sz="1600" b="1" dirty="0">
                        <a:solidFill>
                          <a:schemeClr val="bg1"/>
                        </a:solidFill>
                        <a:latin typeface="+mj-lt"/>
                        <a:cs typeface="Avenir Black"/>
                      </a:rPr>
                      <a:t>80%</a:t>
                    </a:r>
                    <a:endParaRPr lang="fr-FR" sz="1600" dirty="0">
                      <a:solidFill>
                        <a:schemeClr val="bg1"/>
                      </a:solidFill>
                      <a:latin typeface="+mj-lt"/>
                      <a:cs typeface="Avenir Black"/>
                    </a:endParaRPr>
                  </a:p>
                </p:txBody>
              </p:sp>
            </p:grpSp>
            <p:cxnSp>
              <p:nvCxnSpPr>
                <p:cNvPr id="15" name="Straight Connector 14" descr="White line">
                  <a:extLst>
                    <a:ext uri="{FF2B5EF4-FFF2-40B4-BE49-F238E27FC236}">
                      <a16:creationId xmlns:a16="http://schemas.microsoft.com/office/drawing/2014/main" id="{E5452B8D-5CF0-48CD-BA17-D983B4472B2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218865" y="2944678"/>
                  <a:ext cx="1305609" cy="0"/>
                </a:xfrm>
                <a:prstGeom prst="line">
                  <a:avLst/>
                </a:prstGeom>
                <a:ln w="19050">
                  <a:solidFill>
                    <a:srgbClr val="F5E0C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Straight Connector 16" descr="White line">
                  <a:extLst>
                    <a:ext uri="{FF2B5EF4-FFF2-40B4-BE49-F238E27FC236}">
                      <a16:creationId xmlns:a16="http://schemas.microsoft.com/office/drawing/2014/main" id="{C5F3D175-AE45-4AAF-9897-85538CC0E33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426037" y="2944678"/>
                  <a:ext cx="1324948" cy="0"/>
                </a:xfrm>
                <a:prstGeom prst="line">
                  <a:avLst/>
                </a:prstGeom>
                <a:ln w="19050">
                  <a:solidFill>
                    <a:srgbClr val="98754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Straight Connector 17" descr="White line">
                  <a:extLst>
                    <a:ext uri="{FF2B5EF4-FFF2-40B4-BE49-F238E27FC236}">
                      <a16:creationId xmlns:a16="http://schemas.microsoft.com/office/drawing/2014/main" id="{94E04E66-7CF8-4A22-924B-0DF22A3ECD6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15512" y="4568126"/>
                  <a:ext cx="1235471" cy="0"/>
                </a:xfrm>
                <a:prstGeom prst="line">
                  <a:avLst/>
                </a:prstGeom>
                <a:ln w="19050">
                  <a:solidFill>
                    <a:srgbClr val="BD9C6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A49A9B6-2DA8-4CE0-A964-BBF83CFA3BDF}"/>
                  </a:ext>
                </a:extLst>
              </p:cNvPr>
              <p:cNvSpPr txBox="1"/>
              <p:nvPr/>
            </p:nvSpPr>
            <p:spPr>
              <a:xfrm>
                <a:off x="1363047" y="2022388"/>
                <a:ext cx="433923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fr-FR" b="1" dirty="0">
                    <a:solidFill>
                      <a:schemeClr val="bg1"/>
                    </a:solidFill>
                  </a:rPr>
                  <a:t>Répartition des différents types d'AVC</a:t>
                </a:r>
                <a:endParaRPr lang="en-US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20A7DEB-206F-432A-83B0-3A981B82D18F}"/>
                </a:ext>
              </a:extLst>
            </p:cNvPr>
            <p:cNvSpPr txBox="1"/>
            <p:nvPr/>
          </p:nvSpPr>
          <p:spPr>
            <a:xfrm>
              <a:off x="27600" y="6666222"/>
              <a:ext cx="6096000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sz="900" b="1" u="sng" dirty="0">
                  <a:solidFill>
                    <a:schemeClr val="bg1"/>
                  </a:solidFill>
                </a:rPr>
                <a:t>Source:</a:t>
              </a:r>
              <a:r>
                <a:rPr lang="fr-FR" sz="900" b="1" dirty="0">
                  <a:solidFill>
                    <a:schemeClr val="bg1"/>
                  </a:solidFill>
                </a:rPr>
                <a:t> (« AVC », 2019)</a:t>
              </a:r>
              <a:endParaRPr lang="en-US" sz="9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34" name="Oval 33" descr="Beige oval">
            <a:extLst>
              <a:ext uri="{FF2B5EF4-FFF2-40B4-BE49-F238E27FC236}">
                <a16:creationId xmlns:a16="http://schemas.microsoft.com/office/drawing/2014/main" id="{F9406453-2CF8-43E7-8180-7767DF461CD0}"/>
              </a:ext>
            </a:extLst>
          </p:cNvPr>
          <p:cNvSpPr/>
          <p:nvPr/>
        </p:nvSpPr>
        <p:spPr>
          <a:xfrm>
            <a:off x="11562237" y="6227432"/>
            <a:ext cx="266400" cy="26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35" name="Slide Number Placeholder 4">
            <a:extLst>
              <a:ext uri="{FF2B5EF4-FFF2-40B4-BE49-F238E27FC236}">
                <a16:creationId xmlns:a16="http://schemas.microsoft.com/office/drawing/2014/main" id="{592CAFDD-F11A-4AAC-94D4-78496C2E43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7894" y="6174902"/>
            <a:ext cx="357116" cy="365125"/>
          </a:xfrm>
        </p:spPr>
        <p:txBody>
          <a:bodyPr/>
          <a:lstStyle/>
          <a:p>
            <a:fld id="{82EE24B5-652C-4DB5-B7C3-B5BBEC1280B1}" type="slidenum">
              <a:rPr lang="en-US" sz="1800" smtClean="0">
                <a:solidFill>
                  <a:srgbClr val="001518">
                    <a:alpha val="70000"/>
                  </a:srgbClr>
                </a:solidFill>
              </a:rPr>
              <a:t>2</a:t>
            </a:fld>
            <a:endParaRPr lang="en-US" sz="1800" dirty="0">
              <a:solidFill>
                <a:srgbClr val="001518">
                  <a:alpha val="7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773353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Circuit board background">
            <a:extLst>
              <a:ext uri="{FF2B5EF4-FFF2-40B4-BE49-F238E27FC236}">
                <a16:creationId xmlns:a16="http://schemas.microsoft.com/office/drawing/2014/main" id="{7D87B918-371C-4B31-9C7A-1D9A08C8A3BB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00" y="0"/>
            <a:ext cx="12187200" cy="6856650"/>
          </a:xfrm>
        </p:spPr>
      </p:pic>
      <p:sp>
        <p:nvSpPr>
          <p:cNvPr id="8" name="object 3" descr="Blue rectangle">
            <a:extLst>
              <a:ext uri="{FF2B5EF4-FFF2-40B4-BE49-F238E27FC236}">
                <a16:creationId xmlns:a16="http://schemas.microsoft.com/office/drawing/2014/main" id="{A277388B-76FD-44C4-B506-F8A157E57C65}"/>
              </a:ext>
            </a:extLst>
          </p:cNvPr>
          <p:cNvSpPr/>
          <p:nvPr/>
        </p:nvSpPr>
        <p:spPr>
          <a:xfrm>
            <a:off x="2400" y="-1350"/>
            <a:ext cx="12189600" cy="6858000"/>
          </a:xfrm>
          <a:custGeom>
            <a:avLst/>
            <a:gdLst/>
            <a:ahLst/>
            <a:cxnLst/>
            <a:rect l="l" t="t" r="r" b="b"/>
            <a:pathLst>
              <a:path w="12189460" h="6858000">
                <a:moveTo>
                  <a:pt x="0" y="6858000"/>
                </a:moveTo>
                <a:lnTo>
                  <a:pt x="12188952" y="6858000"/>
                </a:lnTo>
                <a:lnTo>
                  <a:pt x="12188952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1518">
              <a:alpha val="69804"/>
            </a:srgbClr>
          </a:solidFill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9" name="Oval 8" descr="Beige oval">
            <a:extLst>
              <a:ext uri="{FF2B5EF4-FFF2-40B4-BE49-F238E27FC236}">
                <a16:creationId xmlns:a16="http://schemas.microsoft.com/office/drawing/2014/main" id="{1191A09B-8CB4-416A-B1F9-ABC3B476DE1F}"/>
              </a:ext>
            </a:extLst>
          </p:cNvPr>
          <p:cNvSpPr/>
          <p:nvPr/>
        </p:nvSpPr>
        <p:spPr>
          <a:xfrm>
            <a:off x="11562237" y="6227432"/>
            <a:ext cx="266400" cy="26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D00B79-44BB-4D5F-B51D-2270A854D7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116" y="329956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ETAPES DU DIAGNOSTIC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F3C1EE-D9A0-406A-9A3A-75C82527E0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7894" y="6174902"/>
            <a:ext cx="357116" cy="365125"/>
          </a:xfrm>
        </p:spPr>
        <p:txBody>
          <a:bodyPr/>
          <a:lstStyle/>
          <a:p>
            <a:fld id="{82EE24B5-652C-4DB5-B7C3-B5BBEC1280B1}" type="slidenum">
              <a:rPr lang="en-US" sz="1800" smtClean="0">
                <a:solidFill>
                  <a:srgbClr val="001518">
                    <a:alpha val="70000"/>
                  </a:srgbClr>
                </a:solidFill>
              </a:rPr>
              <a:t>3</a:t>
            </a:fld>
            <a:endParaRPr lang="en-US" sz="1800" dirty="0">
              <a:solidFill>
                <a:srgbClr val="001518">
                  <a:alpha val="70000"/>
                </a:srgbClr>
              </a:solidFill>
            </a:endParaRPr>
          </a:p>
        </p:txBody>
      </p:sp>
      <p:sp>
        <p:nvSpPr>
          <p:cNvPr id="11" name="object 5" descr="Beige rectangle">
            <a:extLst>
              <a:ext uri="{FF2B5EF4-FFF2-40B4-BE49-F238E27FC236}">
                <a16:creationId xmlns:a16="http://schemas.microsoft.com/office/drawing/2014/main" id="{B07BA1F9-2C19-4C07-B29B-18B9FBCC4755}"/>
              </a:ext>
            </a:extLst>
          </p:cNvPr>
          <p:cNvSpPr/>
          <p:nvPr/>
        </p:nvSpPr>
        <p:spPr>
          <a:xfrm>
            <a:off x="915637" y="1309144"/>
            <a:ext cx="4608000" cy="0"/>
          </a:xfrm>
          <a:custGeom>
            <a:avLst/>
            <a:gdLst/>
            <a:ahLst/>
            <a:cxnLst/>
            <a:rect l="l" t="t" r="r" b="b"/>
            <a:pathLst>
              <a:path w="3931920">
                <a:moveTo>
                  <a:pt x="0" y="0"/>
                </a:moveTo>
                <a:lnTo>
                  <a:pt x="3931920" y="0"/>
                </a:lnTo>
              </a:path>
            </a:pathLst>
          </a:custGeom>
          <a:ln w="54864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9527E4C-238B-4980-85FF-939662BA33ED}"/>
              </a:ext>
            </a:extLst>
          </p:cNvPr>
          <p:cNvSpPr txBox="1"/>
          <p:nvPr/>
        </p:nvSpPr>
        <p:spPr>
          <a:xfrm>
            <a:off x="108373" y="2972507"/>
            <a:ext cx="371475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000" b="1" u="sng" dirty="0">
                <a:solidFill>
                  <a:schemeClr val="bg1"/>
                </a:solidFill>
              </a:rPr>
              <a:t>Symptômes</a:t>
            </a:r>
          </a:p>
          <a:p>
            <a:pPr algn="ctr"/>
            <a:r>
              <a:rPr lang="fr-FR" sz="2000" dirty="0">
                <a:solidFill>
                  <a:schemeClr val="bg1"/>
                </a:solidFill>
              </a:rPr>
              <a:t>troubles de la parole</a:t>
            </a:r>
          </a:p>
          <a:p>
            <a:pPr algn="ctr"/>
            <a:r>
              <a:rPr lang="fr-FR" sz="2000" dirty="0">
                <a:solidFill>
                  <a:schemeClr val="bg1"/>
                </a:solidFill>
              </a:rPr>
              <a:t>faiblesse d’une moitié du corps</a:t>
            </a:r>
            <a:endParaRPr lang="en-US" sz="2000" dirty="0">
              <a:solidFill>
                <a:schemeClr val="bg1"/>
              </a:solidFill>
            </a:endParaRPr>
          </a:p>
          <a:p>
            <a:pPr algn="ctr"/>
            <a:r>
              <a:rPr lang="en-US" sz="2000" dirty="0">
                <a:solidFill>
                  <a:schemeClr val="bg1"/>
                </a:solidFill>
              </a:rPr>
              <a:t>Etc.</a:t>
            </a:r>
            <a:endParaRPr lang="fr-FR" sz="2000" dirty="0">
              <a:solidFill>
                <a:schemeClr val="bg1"/>
              </a:solidFill>
            </a:endParaRPr>
          </a:p>
        </p:txBody>
      </p:sp>
      <p:pic>
        <p:nvPicPr>
          <p:cNvPr id="17" name="Graphic 16" descr="Left Brain">
            <a:extLst>
              <a:ext uri="{FF2B5EF4-FFF2-40B4-BE49-F238E27FC236}">
                <a16:creationId xmlns:a16="http://schemas.microsoft.com/office/drawing/2014/main" id="{88E75E88-43DE-4CB6-8309-0160F3D8E3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82472" y="1655519"/>
            <a:ext cx="1311502" cy="1311502"/>
          </a:xfrm>
          <a:prstGeom prst="rect">
            <a:avLst/>
          </a:prstGeom>
        </p:spPr>
      </p:pic>
      <p:pic>
        <p:nvPicPr>
          <p:cNvPr id="18" name="Graphic 17" descr="Arrow Right">
            <a:extLst>
              <a:ext uri="{FF2B5EF4-FFF2-40B4-BE49-F238E27FC236}">
                <a16:creationId xmlns:a16="http://schemas.microsoft.com/office/drawing/2014/main" id="{C4867D56-DE8D-4598-9070-2558F97AF56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583096" y="1775968"/>
            <a:ext cx="1070604" cy="1070604"/>
          </a:xfrm>
          <a:prstGeom prst="rect">
            <a:avLst/>
          </a:prstGeom>
        </p:spPr>
      </p:pic>
      <p:pic>
        <p:nvPicPr>
          <p:cNvPr id="19" name="Graphic 18" descr="Arrow Right">
            <a:extLst>
              <a:ext uri="{FF2B5EF4-FFF2-40B4-BE49-F238E27FC236}">
                <a16:creationId xmlns:a16="http://schemas.microsoft.com/office/drawing/2014/main" id="{798892B1-DEA9-4050-BACE-5E110B13124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812196" y="1775968"/>
            <a:ext cx="1070604" cy="1070604"/>
          </a:xfrm>
          <a:prstGeom prst="rect">
            <a:avLst/>
          </a:prstGeom>
        </p:spPr>
      </p:pic>
      <p:pic>
        <p:nvPicPr>
          <p:cNvPr id="20" name="Graphic 19" descr="Brain">
            <a:extLst>
              <a:ext uri="{FF2B5EF4-FFF2-40B4-BE49-F238E27FC236}">
                <a16:creationId xmlns:a16="http://schemas.microsoft.com/office/drawing/2014/main" id="{E09D5655-93EC-4957-AF59-F526FB8BD6F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600449" y="1678771"/>
            <a:ext cx="1264998" cy="1264998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A748076-BB3A-40D6-A1DC-354E68093C9C}"/>
              </a:ext>
            </a:extLst>
          </p:cNvPr>
          <p:cNvSpPr txBox="1"/>
          <p:nvPr/>
        </p:nvSpPr>
        <p:spPr>
          <a:xfrm>
            <a:off x="4343400" y="3111006"/>
            <a:ext cx="377909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000" b="1" u="sng" dirty="0">
                <a:solidFill>
                  <a:schemeClr val="bg1"/>
                </a:solidFill>
              </a:rPr>
              <a:t>Scanner</a:t>
            </a:r>
          </a:p>
          <a:p>
            <a:pPr algn="ctr"/>
            <a:r>
              <a:rPr lang="fr-FR" sz="2000" dirty="0">
                <a:solidFill>
                  <a:schemeClr val="bg1"/>
                </a:solidFill>
              </a:rPr>
              <a:t>En urgence </a:t>
            </a:r>
          </a:p>
          <a:p>
            <a:pPr algn="ctr"/>
            <a:r>
              <a:rPr lang="fr-FR" sz="2000" dirty="0">
                <a:solidFill>
                  <a:schemeClr val="bg1"/>
                </a:solidFill>
              </a:rPr>
              <a:t>dans n’importe quel hôpital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0B7DBDD-F236-45E6-858D-67F3F5AA3167}"/>
              </a:ext>
            </a:extLst>
          </p:cNvPr>
          <p:cNvSpPr txBox="1"/>
          <p:nvPr/>
        </p:nvSpPr>
        <p:spPr>
          <a:xfrm>
            <a:off x="8642773" y="3111006"/>
            <a:ext cx="33909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000" b="1" u="sng" dirty="0">
                <a:solidFill>
                  <a:schemeClr val="bg1"/>
                </a:solidFill>
              </a:rPr>
              <a:t>IRM</a:t>
            </a:r>
          </a:p>
          <a:p>
            <a:pPr algn="ctr"/>
            <a:r>
              <a:rPr lang="fr-FR" sz="2000" dirty="0">
                <a:solidFill>
                  <a:schemeClr val="bg1"/>
                </a:solidFill>
              </a:rPr>
              <a:t>Confirmation du diagnostic</a:t>
            </a:r>
          </a:p>
          <a:p>
            <a:pPr algn="ctr"/>
            <a:r>
              <a:rPr lang="fr-FR" sz="2000" dirty="0">
                <a:solidFill>
                  <a:schemeClr val="bg1"/>
                </a:solidFill>
              </a:rPr>
              <a:t>Dans un hôpital spécialisé</a:t>
            </a:r>
          </a:p>
        </p:txBody>
      </p:sp>
      <p:pic>
        <p:nvPicPr>
          <p:cNvPr id="23" name="Graphic 22" descr="Head with gears">
            <a:extLst>
              <a:ext uri="{FF2B5EF4-FFF2-40B4-BE49-F238E27FC236}">
                <a16:creationId xmlns:a16="http://schemas.microsoft.com/office/drawing/2014/main" id="{41B63485-F353-42AC-9D1C-4FD7BA1E77F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363726" y="1709248"/>
            <a:ext cx="1204044" cy="1204044"/>
          </a:xfrm>
          <a:prstGeom prst="rect">
            <a:avLst/>
          </a:prstGeom>
        </p:spPr>
      </p:pic>
      <p:pic>
        <p:nvPicPr>
          <p:cNvPr id="24" name="Graphic 23" descr="Arrow Up">
            <a:extLst>
              <a:ext uri="{FF2B5EF4-FFF2-40B4-BE49-F238E27FC236}">
                <a16:creationId xmlns:a16="http://schemas.microsoft.com/office/drawing/2014/main" id="{8BD22236-B629-4412-986C-AA4F7F0D102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10800000">
            <a:off x="5775749" y="4292900"/>
            <a:ext cx="914400" cy="818698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3070CB7A-7916-4152-A7A9-772156E17DF4}"/>
              </a:ext>
            </a:extLst>
          </p:cNvPr>
          <p:cNvSpPr txBox="1"/>
          <p:nvPr/>
        </p:nvSpPr>
        <p:spPr>
          <a:xfrm>
            <a:off x="2261023" y="5246896"/>
            <a:ext cx="79438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Identification d’un besoin d’analyse rapide et précis </a:t>
            </a:r>
          </a:p>
          <a:p>
            <a:pPr algn="ctr"/>
            <a:r>
              <a:rPr lang="fr-FR" sz="2400" dirty="0">
                <a:solidFill>
                  <a:schemeClr val="bg1"/>
                </a:solidFill>
              </a:rPr>
              <a:t>sur des images de résolution moyenne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FF3C15D-7490-41C8-AC8A-6134F45E772B}"/>
              </a:ext>
            </a:extLst>
          </p:cNvPr>
          <p:cNvSpPr txBox="1"/>
          <p:nvPr/>
        </p:nvSpPr>
        <p:spPr>
          <a:xfrm>
            <a:off x="61859" y="6517573"/>
            <a:ext cx="97726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u="sng" dirty="0">
                <a:solidFill>
                  <a:schemeClr val="bg1"/>
                </a:solidFill>
                <a:effectLst/>
                <a:latin typeface="BlinkMacSystemFont"/>
              </a:rPr>
              <a:t>Source :</a:t>
            </a:r>
            <a:r>
              <a:rPr lang="en-US" sz="1200" b="0" i="0" dirty="0">
                <a:solidFill>
                  <a:schemeClr val="bg1"/>
                </a:solidFill>
                <a:effectLst/>
                <a:latin typeface="BlinkMacSystemFont"/>
              </a:rPr>
              <a:t> (Yew</a:t>
            </a:r>
            <a:r>
              <a:rPr lang="en-US" sz="1200" dirty="0">
                <a:solidFill>
                  <a:schemeClr val="bg1"/>
                </a:solidFill>
                <a:latin typeface="BlinkMacSystemFont"/>
              </a:rPr>
              <a:t>;</a:t>
            </a:r>
            <a:r>
              <a:rPr lang="en-US" sz="1200" b="0" i="0" dirty="0">
                <a:solidFill>
                  <a:schemeClr val="bg1"/>
                </a:solidFill>
                <a:effectLst/>
                <a:latin typeface="BlinkMacSystemFont"/>
              </a:rPr>
              <a:t> Cheng, 2015)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870484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1" grpId="0"/>
      <p:bldP spid="22" grpId="0"/>
      <p:bldP spid="2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F54379-12DC-488A-96E2-264D244A3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640" y="-352190"/>
            <a:ext cx="3932237" cy="1302111"/>
          </a:xfrm>
        </p:spPr>
        <p:txBody>
          <a:bodyPr/>
          <a:lstStyle/>
          <a:p>
            <a:r>
              <a:rPr lang="en-US" dirty="0"/>
              <a:t>ETAT DE L’ART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397F9A-0355-4091-BDD7-5C578348C1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04830" y="1072654"/>
            <a:ext cx="4982054" cy="415647"/>
          </a:xfrm>
        </p:spPr>
        <p:txBody>
          <a:bodyPr>
            <a:normAutofit/>
          </a:bodyPr>
          <a:lstStyle/>
          <a:p>
            <a:pPr algn="just">
              <a:lnSpc>
                <a:spcPct val="110000"/>
              </a:lnSpc>
              <a:spcBef>
                <a:spcPts val="400"/>
              </a:spcBef>
            </a:pPr>
            <a:r>
              <a:rPr lang="fr-FR" sz="1800" b="1" dirty="0">
                <a:solidFill>
                  <a:schemeClr val="bg1"/>
                </a:solidFill>
                <a:latin typeface="+mj-lt"/>
              </a:rPr>
              <a:t>Utilisation de CNN type U-net 2D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30DBC9-EEFC-416D-BFAD-DB6D1A9E8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4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D9263D0-7B10-45A1-AD9E-D040B170EFE2}"/>
              </a:ext>
            </a:extLst>
          </p:cNvPr>
          <p:cNvSpPr>
            <a:spLocks noGrp="1"/>
          </p:cNvSpPr>
          <p:nvPr>
            <p:ph type="body" sz="half" idx="23"/>
          </p:nvPr>
        </p:nvSpPr>
        <p:spPr>
          <a:xfrm>
            <a:off x="6804830" y="1913879"/>
            <a:ext cx="4982054" cy="811019"/>
          </a:xfrm>
        </p:spPr>
        <p:txBody>
          <a:bodyPr>
            <a:normAutofit/>
          </a:bodyPr>
          <a:lstStyle/>
          <a:p>
            <a:pPr algn="just">
              <a:lnSpc>
                <a:spcPct val="130000"/>
              </a:lnSpc>
              <a:spcBef>
                <a:spcPts val="400"/>
              </a:spcBef>
            </a:pPr>
            <a:r>
              <a:rPr lang="fr-FR" sz="1800" b="1" dirty="0">
                <a:solidFill>
                  <a:schemeClr val="bg1"/>
                </a:solidFill>
                <a:latin typeface="+mj-lt"/>
              </a:rPr>
              <a:t>Augmentation du </a:t>
            </a:r>
            <a:r>
              <a:rPr lang="fr-FR" sz="1800" b="1" dirty="0" err="1">
                <a:solidFill>
                  <a:schemeClr val="bg1"/>
                </a:solidFill>
                <a:latin typeface="+mj-lt"/>
              </a:rPr>
              <a:t>dataset</a:t>
            </a:r>
            <a:r>
              <a:rPr lang="fr-FR" sz="1800" b="1" dirty="0">
                <a:solidFill>
                  <a:schemeClr val="bg1"/>
                </a:solidFill>
                <a:latin typeface="+mj-lt"/>
              </a:rPr>
              <a:t> pour obtenir 376.000 patchs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884D43A-F693-45B5-941E-26162517B9A6}"/>
              </a:ext>
            </a:extLst>
          </p:cNvPr>
          <p:cNvSpPr>
            <a:spLocks noGrp="1"/>
          </p:cNvSpPr>
          <p:nvPr>
            <p:ph type="body" sz="half" idx="25"/>
          </p:nvPr>
        </p:nvSpPr>
        <p:spPr>
          <a:xfrm>
            <a:off x="6804830" y="3150476"/>
            <a:ext cx="4982054" cy="673835"/>
          </a:xfrm>
        </p:spPr>
        <p:txBody>
          <a:bodyPr>
            <a:normAutofit lnSpcReduction="10000"/>
          </a:bodyPr>
          <a:lstStyle/>
          <a:p>
            <a:pPr algn="just">
              <a:lnSpc>
                <a:spcPct val="110000"/>
              </a:lnSpc>
              <a:spcBef>
                <a:spcPts val="400"/>
              </a:spcBef>
            </a:pPr>
            <a:r>
              <a:rPr lang="fr-FR" sz="1800" b="1" dirty="0">
                <a:solidFill>
                  <a:schemeClr val="bg1"/>
                </a:solidFill>
                <a:latin typeface="+mj-lt"/>
              </a:rPr>
              <a:t>Amélioration du ratio pixels positifs/pixels négatifs</a:t>
            </a:r>
          </a:p>
        </p:txBody>
      </p:sp>
      <p:pic>
        <p:nvPicPr>
          <p:cNvPr id="11" name="Picture Placeholder 14" descr="Check icon">
            <a:extLst>
              <a:ext uri="{FF2B5EF4-FFF2-40B4-BE49-F238E27FC236}">
                <a16:creationId xmlns:a16="http://schemas.microsoft.com/office/drawing/2014/main" id="{380A2BFD-1794-4338-8BAC-66A30B88D033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291352" y="989650"/>
            <a:ext cx="576000" cy="576000"/>
          </a:xfrm>
        </p:spPr>
      </p:pic>
      <p:pic>
        <p:nvPicPr>
          <p:cNvPr id="12" name="Picture Placeholder 16" descr="Check icon">
            <a:extLst>
              <a:ext uri="{FF2B5EF4-FFF2-40B4-BE49-F238E27FC236}">
                <a16:creationId xmlns:a16="http://schemas.microsoft.com/office/drawing/2014/main" id="{AC1F4E71-E6F8-490B-A9E9-61DC2025EBEE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291352" y="2029404"/>
            <a:ext cx="576000" cy="576001"/>
          </a:xfrm>
        </p:spPr>
      </p:pic>
      <p:pic>
        <p:nvPicPr>
          <p:cNvPr id="13" name="Picture Placeholder 18" descr="Check icon">
            <a:extLst>
              <a:ext uri="{FF2B5EF4-FFF2-40B4-BE49-F238E27FC236}">
                <a16:creationId xmlns:a16="http://schemas.microsoft.com/office/drawing/2014/main" id="{138322BF-F85B-4C19-9968-C0582151091B}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291352" y="3199392"/>
            <a:ext cx="576000" cy="576001"/>
          </a:xfrm>
        </p:spPr>
      </p:pic>
      <p:sp>
        <p:nvSpPr>
          <p:cNvPr id="14" name="object 13" descr="Beige rectangle">
            <a:extLst>
              <a:ext uri="{FF2B5EF4-FFF2-40B4-BE49-F238E27FC236}">
                <a16:creationId xmlns:a16="http://schemas.microsoft.com/office/drawing/2014/main" id="{FEBB8673-0A72-4C5C-8239-7EF600504010}"/>
              </a:ext>
            </a:extLst>
          </p:cNvPr>
          <p:cNvSpPr/>
          <p:nvPr/>
        </p:nvSpPr>
        <p:spPr>
          <a:xfrm>
            <a:off x="419710" y="942139"/>
            <a:ext cx="3096000" cy="0"/>
          </a:xfrm>
          <a:custGeom>
            <a:avLst/>
            <a:gdLst/>
            <a:ahLst/>
            <a:cxnLst/>
            <a:rect l="l" t="t" r="r" b="b"/>
            <a:pathLst>
              <a:path w="2694304">
                <a:moveTo>
                  <a:pt x="0" y="0"/>
                </a:moveTo>
                <a:lnTo>
                  <a:pt x="2694127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15" name="Oval 14" descr="Beige oval">
            <a:extLst>
              <a:ext uri="{FF2B5EF4-FFF2-40B4-BE49-F238E27FC236}">
                <a16:creationId xmlns:a16="http://schemas.microsoft.com/office/drawing/2014/main" id="{1A424AB0-99C9-4AF9-8EC0-6AE991902699}"/>
              </a:ext>
            </a:extLst>
          </p:cNvPr>
          <p:cNvSpPr/>
          <p:nvPr/>
        </p:nvSpPr>
        <p:spPr>
          <a:xfrm>
            <a:off x="11562237" y="6227432"/>
            <a:ext cx="266400" cy="26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Slide Number Placeholder 7">
            <a:extLst>
              <a:ext uri="{FF2B5EF4-FFF2-40B4-BE49-F238E27FC236}">
                <a16:creationId xmlns:a16="http://schemas.microsoft.com/office/drawing/2014/main" id="{4DD6F116-9B03-419A-BA21-3E8FB2BF94B1}"/>
              </a:ext>
            </a:extLst>
          </p:cNvPr>
          <p:cNvSpPr txBox="1">
            <a:spLocks/>
          </p:cNvSpPr>
          <p:nvPr/>
        </p:nvSpPr>
        <p:spPr>
          <a:xfrm>
            <a:off x="11468844" y="6174902"/>
            <a:ext cx="3571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i="1" kern="1200">
                <a:solidFill>
                  <a:schemeClr val="tx2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2EE24B5-652C-4DB5-B7C3-B5BBEC1280B1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18" name="Oval 17" descr="Beige oval">
            <a:extLst>
              <a:ext uri="{FF2B5EF4-FFF2-40B4-BE49-F238E27FC236}">
                <a16:creationId xmlns:a16="http://schemas.microsoft.com/office/drawing/2014/main" id="{7FECB6C7-1125-4E75-8F08-7D5484072EA0}"/>
              </a:ext>
            </a:extLst>
          </p:cNvPr>
          <p:cNvSpPr/>
          <p:nvPr/>
        </p:nvSpPr>
        <p:spPr>
          <a:xfrm>
            <a:off x="11562237" y="6227432"/>
            <a:ext cx="266400" cy="26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20" name="Slide Number Placeholder 4">
            <a:extLst>
              <a:ext uri="{FF2B5EF4-FFF2-40B4-BE49-F238E27FC236}">
                <a16:creationId xmlns:a16="http://schemas.microsoft.com/office/drawing/2014/main" id="{955BE39E-8475-4DAB-9C92-70644C84EB7E}"/>
              </a:ext>
            </a:extLst>
          </p:cNvPr>
          <p:cNvSpPr txBox="1">
            <a:spLocks/>
          </p:cNvSpPr>
          <p:nvPr/>
        </p:nvSpPr>
        <p:spPr>
          <a:xfrm>
            <a:off x="11327314" y="6094728"/>
            <a:ext cx="498646" cy="5098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i="1" kern="1200">
                <a:solidFill>
                  <a:schemeClr val="tx2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2EE24B5-652C-4DB5-B7C3-B5BBEC1280B1}" type="slidenum">
              <a:rPr lang="en-US" sz="1800" smtClean="0">
                <a:solidFill>
                  <a:srgbClr val="001518">
                    <a:alpha val="70000"/>
                  </a:srgbClr>
                </a:solidFill>
              </a:rPr>
              <a:pPr/>
              <a:t>4</a:t>
            </a:fld>
            <a:endParaRPr lang="en-US" sz="1800" dirty="0">
              <a:solidFill>
                <a:srgbClr val="001518">
                  <a:alpha val="70000"/>
                </a:srgbClr>
              </a:solidFill>
            </a:endParaRPr>
          </a:p>
        </p:txBody>
      </p:sp>
      <p:sp>
        <p:nvSpPr>
          <p:cNvPr id="22" name="object 2">
            <a:extLst>
              <a:ext uri="{FF2B5EF4-FFF2-40B4-BE49-F238E27FC236}">
                <a16:creationId xmlns:a16="http://schemas.microsoft.com/office/drawing/2014/main" id="{D2F0CE4B-4E2D-49B2-8AA8-D8504EC1F583}"/>
              </a:ext>
            </a:extLst>
          </p:cNvPr>
          <p:cNvSpPr/>
          <p:nvPr/>
        </p:nvSpPr>
        <p:spPr>
          <a:xfrm>
            <a:off x="-1" y="1987894"/>
            <a:ext cx="4230877" cy="3464575"/>
          </a:xfrm>
          <a:custGeom>
            <a:avLst/>
            <a:gdLst/>
            <a:ahLst/>
            <a:cxnLst/>
            <a:rect l="l" t="t" r="r" b="b"/>
            <a:pathLst>
              <a:path w="3625850" h="3438525">
                <a:moveTo>
                  <a:pt x="0" y="3438486"/>
                </a:moveTo>
                <a:lnTo>
                  <a:pt x="3625596" y="3438486"/>
                </a:lnTo>
                <a:lnTo>
                  <a:pt x="3625596" y="0"/>
                </a:lnTo>
                <a:lnTo>
                  <a:pt x="0" y="0"/>
                </a:lnTo>
                <a:lnTo>
                  <a:pt x="0" y="3438486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rtlCol="0"/>
          <a:lstStyle/>
          <a:p>
            <a:endParaRPr lang="en-US" noProof="0" dirty="0"/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683F1462-A61C-4BCF-8EEE-F99258F63D8C}"/>
              </a:ext>
            </a:extLst>
          </p:cNvPr>
          <p:cNvSpPr txBox="1">
            <a:spLocks/>
          </p:cNvSpPr>
          <p:nvPr/>
        </p:nvSpPr>
        <p:spPr>
          <a:xfrm>
            <a:off x="6804830" y="4249889"/>
            <a:ext cx="4982054" cy="67383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bg2">
                    <a:lumMod val="40000"/>
                    <a:lumOff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10000"/>
              </a:lnSpc>
              <a:spcBef>
                <a:spcPts val="400"/>
              </a:spcBef>
            </a:pPr>
            <a:r>
              <a:rPr lang="fr-FR" sz="1800" b="1" dirty="0">
                <a:solidFill>
                  <a:schemeClr val="bg1"/>
                </a:solidFill>
                <a:latin typeface="+mj-lt"/>
              </a:rPr>
              <a:t>Comparaison des hémisphères du cerveau en centrant puis inversant chaque image</a:t>
            </a:r>
          </a:p>
        </p:txBody>
      </p:sp>
      <p:pic>
        <p:nvPicPr>
          <p:cNvPr id="24" name="Picture Placeholder 18" descr="Check icon">
            <a:extLst>
              <a:ext uri="{FF2B5EF4-FFF2-40B4-BE49-F238E27FC236}">
                <a16:creationId xmlns:a16="http://schemas.microsoft.com/office/drawing/2014/main" id="{E71A8569-B097-495F-828F-7BB4954E4E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291352" y="4298805"/>
            <a:ext cx="576000" cy="576001"/>
          </a:xfrm>
          <a:prstGeom prst="rect">
            <a:avLst/>
          </a:prstGeom>
        </p:spPr>
      </p:pic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EF6D1251-B44C-4FBB-9F51-69BEE985A71B}"/>
              </a:ext>
            </a:extLst>
          </p:cNvPr>
          <p:cNvSpPr txBox="1">
            <a:spLocks/>
          </p:cNvSpPr>
          <p:nvPr/>
        </p:nvSpPr>
        <p:spPr>
          <a:xfrm>
            <a:off x="6804830" y="5349303"/>
            <a:ext cx="4982054" cy="3987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bg2">
                    <a:lumMod val="40000"/>
                    <a:lumOff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10000"/>
              </a:lnSpc>
              <a:spcBef>
                <a:spcPts val="400"/>
              </a:spcBef>
            </a:pPr>
            <a:r>
              <a:rPr lang="fr-FR" sz="1800" b="1" dirty="0">
                <a:solidFill>
                  <a:schemeClr val="bg1"/>
                </a:solidFill>
                <a:latin typeface="+mj-lt"/>
              </a:rPr>
              <a:t>Coefficient de similarité de </a:t>
            </a:r>
            <a:r>
              <a:rPr lang="fr-FR" sz="1800" b="1" dirty="0" err="1">
                <a:solidFill>
                  <a:schemeClr val="bg1"/>
                </a:solidFill>
                <a:latin typeface="+mj-lt"/>
              </a:rPr>
              <a:t>Dice</a:t>
            </a:r>
            <a:r>
              <a:rPr lang="fr-FR" sz="1800" b="1" dirty="0">
                <a:solidFill>
                  <a:schemeClr val="bg1"/>
                </a:solidFill>
                <a:latin typeface="+mj-lt"/>
              </a:rPr>
              <a:t> à 𝟎.𝟒𝟗±𝟎.𝟑𝟏 </a:t>
            </a:r>
          </a:p>
        </p:txBody>
      </p:sp>
      <p:pic>
        <p:nvPicPr>
          <p:cNvPr id="26" name="Picture Placeholder 18" descr="Check icon">
            <a:extLst>
              <a:ext uri="{FF2B5EF4-FFF2-40B4-BE49-F238E27FC236}">
                <a16:creationId xmlns:a16="http://schemas.microsoft.com/office/drawing/2014/main" id="{AB75BA8B-05F0-4B07-855E-3BC6A1AB06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291352" y="5257843"/>
            <a:ext cx="576000" cy="576001"/>
          </a:xfrm>
          <a:prstGeom prst="rect">
            <a:avLst/>
          </a:prstGeom>
        </p:spPr>
      </p:pic>
      <p:pic>
        <p:nvPicPr>
          <p:cNvPr id="29" name="Image 10">
            <a:extLst>
              <a:ext uri="{FF2B5EF4-FFF2-40B4-BE49-F238E27FC236}">
                <a16:creationId xmlns:a16="http://schemas.microsoft.com/office/drawing/2014/main" id="{51773745-FD65-4522-B59F-D88F696DFD4E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7625" y="2266950"/>
            <a:ext cx="5815270" cy="2863850"/>
          </a:xfrm>
          <a:prstGeom prst="rect">
            <a:avLst/>
          </a:prstGeom>
          <a:noFill/>
          <a:ln w="57150">
            <a:solidFill>
              <a:srgbClr val="107082"/>
            </a:solidFill>
          </a:ln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53333E77-5652-4996-8F31-1C52B1014BED}"/>
              </a:ext>
            </a:extLst>
          </p:cNvPr>
          <p:cNvSpPr txBox="1"/>
          <p:nvPr/>
        </p:nvSpPr>
        <p:spPr>
          <a:xfrm>
            <a:off x="-1" y="6579622"/>
            <a:ext cx="3085095" cy="2768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sz="1100" b="1" u="sng" dirty="0">
                <a:solidFill>
                  <a:srgbClr val="107082"/>
                </a:solidFill>
              </a:rPr>
              <a:t>Source :</a:t>
            </a:r>
            <a:r>
              <a:rPr lang="en-US" sz="1100" b="1" dirty="0">
                <a:solidFill>
                  <a:srgbClr val="107082"/>
                </a:solidFill>
              </a:rPr>
              <a:t> (Clèrigues et al., 2019)</a:t>
            </a:r>
          </a:p>
        </p:txBody>
      </p:sp>
    </p:spTree>
    <p:extLst>
      <p:ext uri="{BB962C8B-B14F-4D97-AF65-F5344CB8AC3E}">
        <p14:creationId xmlns:p14="http://schemas.microsoft.com/office/powerpoint/2010/main" val="874579807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F54379-12DC-488A-96E2-264D244A3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640" y="-352190"/>
            <a:ext cx="3932237" cy="1302111"/>
          </a:xfrm>
        </p:spPr>
        <p:txBody>
          <a:bodyPr/>
          <a:lstStyle/>
          <a:p>
            <a:r>
              <a:rPr lang="en-US" dirty="0"/>
              <a:t>ETAT DE L’ART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397F9A-0355-4091-BDD7-5C578348C1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691721" y="390265"/>
            <a:ext cx="4982054" cy="1032442"/>
          </a:xfrm>
        </p:spPr>
        <p:txBody>
          <a:bodyPr>
            <a:normAutofit/>
          </a:bodyPr>
          <a:lstStyle/>
          <a:p>
            <a:pPr algn="just">
              <a:lnSpc>
                <a:spcPct val="110000"/>
              </a:lnSpc>
              <a:spcBef>
                <a:spcPts val="400"/>
              </a:spcBef>
            </a:pPr>
            <a:r>
              <a:rPr lang="fr-FR" sz="1800" b="1" dirty="0">
                <a:solidFill>
                  <a:schemeClr val="bg1"/>
                </a:solidFill>
                <a:latin typeface="+mj-lt"/>
              </a:rPr>
              <a:t>Plusieurs modèles de CNN bilatéraux utilisés pour segmenter l’ischémie et les vaisseaux denses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30DBC9-EEFC-416D-BFAD-DB6D1A9E8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5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D9263D0-7B10-45A1-AD9E-D040B170EFE2}"/>
              </a:ext>
            </a:extLst>
          </p:cNvPr>
          <p:cNvSpPr>
            <a:spLocks noGrp="1"/>
          </p:cNvSpPr>
          <p:nvPr>
            <p:ph type="body" sz="half" idx="23"/>
          </p:nvPr>
        </p:nvSpPr>
        <p:spPr>
          <a:xfrm>
            <a:off x="6691721" y="1687382"/>
            <a:ext cx="4982054" cy="1148274"/>
          </a:xfrm>
        </p:spPr>
        <p:txBody>
          <a:bodyPr>
            <a:normAutofit/>
          </a:bodyPr>
          <a:lstStyle/>
          <a:p>
            <a:pPr algn="just">
              <a:lnSpc>
                <a:spcPct val="130000"/>
              </a:lnSpc>
              <a:spcBef>
                <a:spcPts val="400"/>
              </a:spcBef>
            </a:pPr>
            <a:r>
              <a:rPr lang="fr-FR" sz="1800" b="1" dirty="0">
                <a:solidFill>
                  <a:schemeClr val="bg1"/>
                </a:solidFill>
                <a:latin typeface="+mj-lt"/>
              </a:rPr>
              <a:t>Principe de comparaisons des hémisphères différents : segmentation de l’image originale en 2 images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884D43A-F693-45B5-941E-26162517B9A6}"/>
              </a:ext>
            </a:extLst>
          </p:cNvPr>
          <p:cNvSpPr>
            <a:spLocks noGrp="1"/>
          </p:cNvSpPr>
          <p:nvPr>
            <p:ph type="body" sz="half" idx="25"/>
          </p:nvPr>
        </p:nvSpPr>
        <p:spPr>
          <a:xfrm>
            <a:off x="6691721" y="3100331"/>
            <a:ext cx="4982054" cy="673835"/>
          </a:xfrm>
        </p:spPr>
        <p:txBody>
          <a:bodyPr>
            <a:normAutofit lnSpcReduction="10000"/>
          </a:bodyPr>
          <a:lstStyle/>
          <a:p>
            <a:pPr algn="just">
              <a:lnSpc>
                <a:spcPct val="110000"/>
              </a:lnSpc>
              <a:spcBef>
                <a:spcPts val="400"/>
              </a:spcBef>
            </a:pPr>
            <a:r>
              <a:rPr lang="fr-FR" sz="1800" b="1" dirty="0">
                <a:solidFill>
                  <a:schemeClr val="bg1"/>
                </a:solidFill>
                <a:latin typeface="+mj-lt"/>
              </a:rPr>
              <a:t>Création d’un atlas = moyennisation de plusieurs scans en une seule image</a:t>
            </a:r>
          </a:p>
        </p:txBody>
      </p:sp>
      <p:pic>
        <p:nvPicPr>
          <p:cNvPr id="11" name="Picture Placeholder 14" descr="Check icon">
            <a:extLst>
              <a:ext uri="{FF2B5EF4-FFF2-40B4-BE49-F238E27FC236}">
                <a16:creationId xmlns:a16="http://schemas.microsoft.com/office/drawing/2014/main" id="{380A2BFD-1794-4338-8BAC-66A30B88D033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151870" y="618486"/>
            <a:ext cx="576000" cy="576000"/>
          </a:xfrm>
        </p:spPr>
      </p:pic>
      <p:pic>
        <p:nvPicPr>
          <p:cNvPr id="12" name="Picture Placeholder 16" descr="Check icon">
            <a:extLst>
              <a:ext uri="{FF2B5EF4-FFF2-40B4-BE49-F238E27FC236}">
                <a16:creationId xmlns:a16="http://schemas.microsoft.com/office/drawing/2014/main" id="{AC1F4E71-E6F8-490B-A9E9-61DC2025EBEE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151870" y="1987894"/>
            <a:ext cx="576000" cy="576001"/>
          </a:xfrm>
        </p:spPr>
      </p:pic>
      <p:pic>
        <p:nvPicPr>
          <p:cNvPr id="13" name="Picture Placeholder 18" descr="Check icon">
            <a:extLst>
              <a:ext uri="{FF2B5EF4-FFF2-40B4-BE49-F238E27FC236}">
                <a16:creationId xmlns:a16="http://schemas.microsoft.com/office/drawing/2014/main" id="{138322BF-F85B-4C19-9968-C0582151091B}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151870" y="3144364"/>
            <a:ext cx="576000" cy="576001"/>
          </a:xfrm>
        </p:spPr>
      </p:pic>
      <p:sp>
        <p:nvSpPr>
          <p:cNvPr id="14" name="object 13" descr="Beige rectangle">
            <a:extLst>
              <a:ext uri="{FF2B5EF4-FFF2-40B4-BE49-F238E27FC236}">
                <a16:creationId xmlns:a16="http://schemas.microsoft.com/office/drawing/2014/main" id="{FEBB8673-0A72-4C5C-8239-7EF600504010}"/>
              </a:ext>
            </a:extLst>
          </p:cNvPr>
          <p:cNvSpPr/>
          <p:nvPr/>
        </p:nvSpPr>
        <p:spPr>
          <a:xfrm>
            <a:off x="419710" y="942139"/>
            <a:ext cx="3096000" cy="0"/>
          </a:xfrm>
          <a:custGeom>
            <a:avLst/>
            <a:gdLst/>
            <a:ahLst/>
            <a:cxnLst/>
            <a:rect l="l" t="t" r="r" b="b"/>
            <a:pathLst>
              <a:path w="2694304">
                <a:moveTo>
                  <a:pt x="0" y="0"/>
                </a:moveTo>
                <a:lnTo>
                  <a:pt x="2694127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15" name="Oval 14" descr="Beige oval">
            <a:extLst>
              <a:ext uri="{FF2B5EF4-FFF2-40B4-BE49-F238E27FC236}">
                <a16:creationId xmlns:a16="http://schemas.microsoft.com/office/drawing/2014/main" id="{1A424AB0-99C9-4AF9-8EC0-6AE991902699}"/>
              </a:ext>
            </a:extLst>
          </p:cNvPr>
          <p:cNvSpPr/>
          <p:nvPr/>
        </p:nvSpPr>
        <p:spPr>
          <a:xfrm>
            <a:off x="11562237" y="6227432"/>
            <a:ext cx="266400" cy="26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Slide Number Placeholder 7">
            <a:extLst>
              <a:ext uri="{FF2B5EF4-FFF2-40B4-BE49-F238E27FC236}">
                <a16:creationId xmlns:a16="http://schemas.microsoft.com/office/drawing/2014/main" id="{4DD6F116-9B03-419A-BA21-3E8FB2BF94B1}"/>
              </a:ext>
            </a:extLst>
          </p:cNvPr>
          <p:cNvSpPr txBox="1">
            <a:spLocks/>
          </p:cNvSpPr>
          <p:nvPr/>
        </p:nvSpPr>
        <p:spPr>
          <a:xfrm>
            <a:off x="11468844" y="6174902"/>
            <a:ext cx="3571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i="1" kern="1200">
                <a:solidFill>
                  <a:schemeClr val="tx2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2EE24B5-652C-4DB5-B7C3-B5BBEC1280B1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18" name="Oval 17" descr="Beige oval">
            <a:extLst>
              <a:ext uri="{FF2B5EF4-FFF2-40B4-BE49-F238E27FC236}">
                <a16:creationId xmlns:a16="http://schemas.microsoft.com/office/drawing/2014/main" id="{7FECB6C7-1125-4E75-8F08-7D5484072EA0}"/>
              </a:ext>
            </a:extLst>
          </p:cNvPr>
          <p:cNvSpPr/>
          <p:nvPr/>
        </p:nvSpPr>
        <p:spPr>
          <a:xfrm>
            <a:off x="11562237" y="6227432"/>
            <a:ext cx="266400" cy="26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20" name="Slide Number Placeholder 4">
            <a:extLst>
              <a:ext uri="{FF2B5EF4-FFF2-40B4-BE49-F238E27FC236}">
                <a16:creationId xmlns:a16="http://schemas.microsoft.com/office/drawing/2014/main" id="{955BE39E-8475-4DAB-9C92-70644C84EB7E}"/>
              </a:ext>
            </a:extLst>
          </p:cNvPr>
          <p:cNvSpPr txBox="1">
            <a:spLocks/>
          </p:cNvSpPr>
          <p:nvPr/>
        </p:nvSpPr>
        <p:spPr>
          <a:xfrm>
            <a:off x="11342554" y="6102348"/>
            <a:ext cx="498646" cy="5098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i="1" kern="1200">
                <a:solidFill>
                  <a:schemeClr val="tx2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2EE24B5-652C-4DB5-B7C3-B5BBEC1280B1}" type="slidenum">
              <a:rPr lang="en-US" sz="1800" smtClean="0">
                <a:solidFill>
                  <a:srgbClr val="001518">
                    <a:alpha val="70000"/>
                  </a:srgbClr>
                </a:solidFill>
              </a:rPr>
              <a:pPr/>
              <a:t>5</a:t>
            </a:fld>
            <a:endParaRPr lang="en-US" sz="1800" dirty="0">
              <a:solidFill>
                <a:srgbClr val="001518">
                  <a:alpha val="70000"/>
                </a:srgbClr>
              </a:solidFill>
            </a:endParaRPr>
          </a:p>
        </p:txBody>
      </p:sp>
      <p:sp>
        <p:nvSpPr>
          <p:cNvPr id="22" name="object 2">
            <a:extLst>
              <a:ext uri="{FF2B5EF4-FFF2-40B4-BE49-F238E27FC236}">
                <a16:creationId xmlns:a16="http://schemas.microsoft.com/office/drawing/2014/main" id="{D2F0CE4B-4E2D-49B2-8AA8-D8504EC1F583}"/>
              </a:ext>
            </a:extLst>
          </p:cNvPr>
          <p:cNvSpPr/>
          <p:nvPr/>
        </p:nvSpPr>
        <p:spPr>
          <a:xfrm>
            <a:off x="0" y="1503336"/>
            <a:ext cx="3625850" cy="4631434"/>
          </a:xfrm>
          <a:custGeom>
            <a:avLst/>
            <a:gdLst/>
            <a:ahLst/>
            <a:cxnLst/>
            <a:rect l="l" t="t" r="r" b="b"/>
            <a:pathLst>
              <a:path w="3625850" h="3438525">
                <a:moveTo>
                  <a:pt x="0" y="3438486"/>
                </a:moveTo>
                <a:lnTo>
                  <a:pt x="3625596" y="3438486"/>
                </a:lnTo>
                <a:lnTo>
                  <a:pt x="3625596" y="0"/>
                </a:lnTo>
                <a:lnTo>
                  <a:pt x="0" y="0"/>
                </a:lnTo>
                <a:lnTo>
                  <a:pt x="0" y="3438486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rtlCol="0"/>
          <a:lstStyle/>
          <a:p>
            <a:endParaRPr lang="en-US" noProof="0" dirty="0"/>
          </a:p>
        </p:txBody>
      </p:sp>
      <p:pic>
        <p:nvPicPr>
          <p:cNvPr id="21" name="Image 3">
            <a:extLst>
              <a:ext uri="{FF2B5EF4-FFF2-40B4-BE49-F238E27FC236}">
                <a16:creationId xmlns:a16="http://schemas.microsoft.com/office/drawing/2014/main" id="{7C11409B-4223-426E-BB6C-AE2930C6294B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52070" y="1890443"/>
            <a:ext cx="5494986" cy="3857220"/>
          </a:xfrm>
          <a:prstGeom prst="rect">
            <a:avLst/>
          </a:prstGeom>
          <a:ln w="57150">
            <a:solidFill>
              <a:srgbClr val="107082"/>
            </a:solidFill>
          </a:ln>
        </p:spPr>
      </p:pic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683F1462-A61C-4BCF-8EEE-F99258F63D8C}"/>
              </a:ext>
            </a:extLst>
          </p:cNvPr>
          <p:cNvSpPr txBox="1">
            <a:spLocks/>
          </p:cNvSpPr>
          <p:nvPr/>
        </p:nvSpPr>
        <p:spPr>
          <a:xfrm>
            <a:off x="6691721" y="4038841"/>
            <a:ext cx="4982054" cy="67383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bg2">
                    <a:lumMod val="40000"/>
                    <a:lumOff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10000"/>
              </a:lnSpc>
              <a:spcBef>
                <a:spcPts val="400"/>
              </a:spcBef>
            </a:pPr>
            <a:r>
              <a:rPr lang="fr-FR" sz="1800" b="1" dirty="0">
                <a:solidFill>
                  <a:schemeClr val="bg1"/>
                </a:solidFill>
                <a:latin typeface="+mj-lt"/>
              </a:rPr>
              <a:t>Introduction de l’atlas à différents endroits des modèles.</a:t>
            </a:r>
          </a:p>
        </p:txBody>
      </p:sp>
      <p:pic>
        <p:nvPicPr>
          <p:cNvPr id="24" name="Picture Placeholder 18" descr="Check icon">
            <a:extLst>
              <a:ext uri="{FF2B5EF4-FFF2-40B4-BE49-F238E27FC236}">
                <a16:creationId xmlns:a16="http://schemas.microsoft.com/office/drawing/2014/main" id="{E71A8569-B097-495F-828F-7BB4954E4E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151870" y="4092404"/>
            <a:ext cx="576000" cy="576001"/>
          </a:xfrm>
          <a:prstGeom prst="rect">
            <a:avLst/>
          </a:prstGeom>
        </p:spPr>
      </p:pic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EF6D1251-B44C-4FBB-9F51-69BEE985A71B}"/>
              </a:ext>
            </a:extLst>
          </p:cNvPr>
          <p:cNvSpPr txBox="1">
            <a:spLocks/>
          </p:cNvSpPr>
          <p:nvPr/>
        </p:nvSpPr>
        <p:spPr>
          <a:xfrm>
            <a:off x="6691721" y="4977351"/>
            <a:ext cx="4982054" cy="3987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bg2">
                    <a:lumMod val="40000"/>
                    <a:lumOff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10000"/>
              </a:lnSpc>
              <a:spcBef>
                <a:spcPts val="400"/>
              </a:spcBef>
            </a:pPr>
            <a:r>
              <a:rPr lang="fr-FR" sz="1800" b="1" dirty="0">
                <a:solidFill>
                  <a:schemeClr val="bg1"/>
                </a:solidFill>
                <a:latin typeface="+mj-lt"/>
              </a:rPr>
              <a:t>Atlas plus efficace pour les vaisseaux denses</a:t>
            </a:r>
          </a:p>
        </p:txBody>
      </p:sp>
      <p:pic>
        <p:nvPicPr>
          <p:cNvPr id="26" name="Picture Placeholder 18" descr="Check icon">
            <a:extLst>
              <a:ext uri="{FF2B5EF4-FFF2-40B4-BE49-F238E27FC236}">
                <a16:creationId xmlns:a16="http://schemas.microsoft.com/office/drawing/2014/main" id="{AB75BA8B-05F0-4B07-855E-3BC6A1AB06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151870" y="4876468"/>
            <a:ext cx="576000" cy="576001"/>
          </a:xfrm>
          <a:prstGeom prst="rect">
            <a:avLst/>
          </a:prstGeom>
        </p:spPr>
      </p:pic>
      <p:sp>
        <p:nvSpPr>
          <p:cNvPr id="27" name="Text Placeholder 9">
            <a:extLst>
              <a:ext uri="{FF2B5EF4-FFF2-40B4-BE49-F238E27FC236}">
                <a16:creationId xmlns:a16="http://schemas.microsoft.com/office/drawing/2014/main" id="{4F70396D-FC84-4CC7-A3D2-FDBAE476040F}"/>
              </a:ext>
            </a:extLst>
          </p:cNvPr>
          <p:cNvSpPr txBox="1">
            <a:spLocks/>
          </p:cNvSpPr>
          <p:nvPr/>
        </p:nvSpPr>
        <p:spPr>
          <a:xfrm>
            <a:off x="6691720" y="5640815"/>
            <a:ext cx="4982053" cy="7753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bg2">
                    <a:lumMod val="40000"/>
                    <a:lumOff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10000"/>
              </a:lnSpc>
              <a:spcBef>
                <a:spcPts val="400"/>
              </a:spcBef>
            </a:pPr>
            <a:r>
              <a:rPr lang="fr-FR" sz="1800" b="1" dirty="0">
                <a:solidFill>
                  <a:schemeClr val="bg1"/>
                </a:solidFill>
                <a:latin typeface="+mj-lt"/>
              </a:rPr>
              <a:t>Comparaison des hémisphères  plus intéressante pour l’ischémie</a:t>
            </a:r>
          </a:p>
        </p:txBody>
      </p:sp>
      <p:pic>
        <p:nvPicPr>
          <p:cNvPr id="28" name="Picture Placeholder 18" descr="Check icon">
            <a:extLst>
              <a:ext uri="{FF2B5EF4-FFF2-40B4-BE49-F238E27FC236}">
                <a16:creationId xmlns:a16="http://schemas.microsoft.com/office/drawing/2014/main" id="{A5555903-EE30-4CB3-9E54-951A875B66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151870" y="5694019"/>
            <a:ext cx="576000" cy="576001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02E5F885-3031-483C-8F4C-FFB4FE67434C}"/>
              </a:ext>
            </a:extLst>
          </p:cNvPr>
          <p:cNvSpPr txBox="1"/>
          <p:nvPr/>
        </p:nvSpPr>
        <p:spPr>
          <a:xfrm>
            <a:off x="0" y="6604558"/>
            <a:ext cx="3085095" cy="2432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sz="900" b="1" u="sng" dirty="0">
                <a:solidFill>
                  <a:srgbClr val="107082"/>
                </a:solidFill>
              </a:rPr>
              <a:t>Source :</a:t>
            </a:r>
            <a:r>
              <a:rPr lang="en-US" sz="900" b="1" dirty="0">
                <a:solidFill>
                  <a:srgbClr val="107082"/>
                </a:solidFill>
              </a:rPr>
              <a:t> (</a:t>
            </a:r>
            <a:r>
              <a:rPr lang="en-US" sz="900" b="1" dirty="0" err="1">
                <a:solidFill>
                  <a:srgbClr val="107082"/>
                </a:solidFill>
              </a:rPr>
              <a:t>Lisowska</a:t>
            </a:r>
            <a:r>
              <a:rPr lang="en-US" sz="900" b="1" dirty="0">
                <a:solidFill>
                  <a:srgbClr val="107082"/>
                </a:solidFill>
              </a:rPr>
              <a:t>, 2017)</a:t>
            </a:r>
          </a:p>
        </p:txBody>
      </p:sp>
    </p:spTree>
    <p:extLst>
      <p:ext uri="{BB962C8B-B14F-4D97-AF65-F5344CB8AC3E}">
        <p14:creationId xmlns:p14="http://schemas.microsoft.com/office/powerpoint/2010/main" val="2096756271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Fashion designers working together in their studio">
            <a:extLst>
              <a:ext uri="{FF2B5EF4-FFF2-40B4-BE49-F238E27FC236}">
                <a16:creationId xmlns:a16="http://schemas.microsoft.com/office/drawing/2014/main" id="{4E3BEB00-8A27-4258-B281-36E78CC4A23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00" y="0"/>
            <a:ext cx="12189600" cy="6858000"/>
          </a:xfrm>
          <a:prstGeom prst="rect">
            <a:avLst/>
          </a:prstGeom>
        </p:spPr>
      </p:pic>
      <p:sp>
        <p:nvSpPr>
          <p:cNvPr id="19" name="object 3" descr="Blue rectangle">
            <a:extLst>
              <a:ext uri="{FF2B5EF4-FFF2-40B4-BE49-F238E27FC236}">
                <a16:creationId xmlns:a16="http://schemas.microsoft.com/office/drawing/2014/main" id="{373AABB5-0B28-4117-AF97-718B92541F22}"/>
              </a:ext>
            </a:extLst>
          </p:cNvPr>
          <p:cNvSpPr/>
          <p:nvPr/>
        </p:nvSpPr>
        <p:spPr>
          <a:xfrm>
            <a:off x="0" y="1"/>
            <a:ext cx="12192000" cy="6857910"/>
          </a:xfrm>
          <a:custGeom>
            <a:avLst/>
            <a:gdLst/>
            <a:ahLst/>
            <a:cxnLst/>
            <a:rect l="l" t="t" r="r" b="b"/>
            <a:pathLst>
              <a:path w="12189460" h="6858000">
                <a:moveTo>
                  <a:pt x="0" y="6858000"/>
                </a:moveTo>
                <a:lnTo>
                  <a:pt x="12188952" y="6858000"/>
                </a:lnTo>
                <a:lnTo>
                  <a:pt x="12188952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alpha val="69999"/>
            </a:schemeClr>
          </a:solidFill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6" name="Oval 5" descr="Beige oval">
            <a:extLst>
              <a:ext uri="{FF2B5EF4-FFF2-40B4-BE49-F238E27FC236}">
                <a16:creationId xmlns:a16="http://schemas.microsoft.com/office/drawing/2014/main" id="{7F1F7E6E-09DB-407E-9D0A-1AACE7719624}"/>
              </a:ext>
            </a:extLst>
          </p:cNvPr>
          <p:cNvSpPr/>
          <p:nvPr/>
        </p:nvSpPr>
        <p:spPr>
          <a:xfrm>
            <a:off x="11562237" y="6227432"/>
            <a:ext cx="266400" cy="26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0AF24A-ACB5-4319-9371-B0D71908A7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088" y="160784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TIMELINE 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DU PROJET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49181BA-BE91-4062-B6BE-B8C10EBD58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6</a:t>
            </a:fld>
            <a:endParaRPr lang="en-US" dirty="0"/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59F17430-EB02-4E9E-9F5E-C086C9EB9A6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22321963"/>
              </p:ext>
            </p:extLst>
          </p:nvPr>
        </p:nvGraphicFramePr>
        <p:xfrm>
          <a:off x="545122" y="1895839"/>
          <a:ext cx="10801522" cy="45930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28403">
                  <a:extLst>
                    <a:ext uri="{9D8B030D-6E8A-4147-A177-3AD203B41FA5}">
                      <a16:colId xmlns:a16="http://schemas.microsoft.com/office/drawing/2014/main" val="2120316286"/>
                    </a:ext>
                  </a:extLst>
                </a:gridCol>
                <a:gridCol w="2124373">
                  <a:extLst>
                    <a:ext uri="{9D8B030D-6E8A-4147-A177-3AD203B41FA5}">
                      <a16:colId xmlns:a16="http://schemas.microsoft.com/office/drawing/2014/main" val="3254578854"/>
                    </a:ext>
                  </a:extLst>
                </a:gridCol>
                <a:gridCol w="2124373">
                  <a:extLst>
                    <a:ext uri="{9D8B030D-6E8A-4147-A177-3AD203B41FA5}">
                      <a16:colId xmlns:a16="http://schemas.microsoft.com/office/drawing/2014/main" val="2480324120"/>
                    </a:ext>
                  </a:extLst>
                </a:gridCol>
                <a:gridCol w="2124373">
                  <a:extLst>
                    <a:ext uri="{9D8B030D-6E8A-4147-A177-3AD203B41FA5}">
                      <a16:colId xmlns:a16="http://schemas.microsoft.com/office/drawing/2014/main" val="3000376450"/>
                    </a:ext>
                  </a:extLst>
                </a:gridCol>
              </a:tblGrid>
              <a:tr h="529746">
                <a:tc>
                  <a:txBody>
                    <a:bodyPr/>
                    <a:lstStyle/>
                    <a:p>
                      <a:pPr marL="87313" indent="0"/>
                      <a:r>
                        <a:rPr lang="fr-FR" sz="1400" b="1" noProof="0" dirty="0">
                          <a:solidFill>
                            <a:schemeClr val="tx2">
                              <a:alpha val="70000"/>
                            </a:schemeClr>
                          </a:solidFill>
                        </a:rPr>
                        <a:t>Recherche de sujet</a:t>
                      </a:r>
                      <a:endParaRPr lang="fr-FR" sz="1400" b="1" noProof="0" dirty="0">
                        <a:solidFill>
                          <a:schemeClr val="tx2">
                            <a:alpha val="70000"/>
                          </a:schemeClr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50520">
                        <a:lnSpc>
                          <a:spcPct val="100000"/>
                        </a:lnSpc>
                        <a:spcBef>
                          <a:spcPts val="415"/>
                        </a:spcBef>
                      </a:pPr>
                      <a:endParaRPr sz="1200" dirty="0">
                        <a:solidFill>
                          <a:schemeClr val="tx2">
                            <a:alpha val="70000"/>
                          </a:schemeClr>
                        </a:solidFill>
                        <a:latin typeface="+mn-lt"/>
                        <a:cs typeface="Arial"/>
                      </a:endParaRPr>
                    </a:p>
                  </a:txBody>
                  <a:tcPr marL="0" marR="0" marT="5270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63220">
                        <a:lnSpc>
                          <a:spcPct val="100000"/>
                        </a:lnSpc>
                        <a:spcBef>
                          <a:spcPts val="415"/>
                        </a:spcBef>
                      </a:pPr>
                      <a:endParaRPr sz="1200" dirty="0">
                        <a:solidFill>
                          <a:schemeClr val="tx2">
                            <a:alpha val="70000"/>
                          </a:schemeClr>
                        </a:solidFill>
                        <a:latin typeface="+mn-lt"/>
                        <a:cs typeface="Arial"/>
                      </a:endParaRPr>
                    </a:p>
                  </a:txBody>
                  <a:tcPr marL="0" marR="0" marT="5270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67665">
                        <a:lnSpc>
                          <a:spcPct val="100000"/>
                        </a:lnSpc>
                        <a:spcBef>
                          <a:spcPts val="415"/>
                        </a:spcBef>
                      </a:pPr>
                      <a:endParaRPr sz="1200" dirty="0">
                        <a:solidFill>
                          <a:schemeClr val="tx2">
                            <a:alpha val="70000"/>
                          </a:schemeClr>
                        </a:solidFill>
                        <a:latin typeface="+mn-lt"/>
                        <a:cs typeface="Arial"/>
                      </a:endParaRPr>
                    </a:p>
                  </a:txBody>
                  <a:tcPr marL="0" marR="0" marT="5270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2886727"/>
                  </a:ext>
                </a:extLst>
              </a:tr>
              <a:tr h="529746">
                <a:tc>
                  <a:txBody>
                    <a:bodyPr/>
                    <a:lstStyle/>
                    <a:p>
                      <a:pPr marL="87313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b="1" noProof="0" dirty="0">
                          <a:solidFill>
                            <a:schemeClr val="bg2">
                              <a:lumMod val="20000"/>
                              <a:lumOff val="80000"/>
                              <a:alpha val="70000"/>
                            </a:schemeClr>
                          </a:solidFill>
                        </a:rPr>
                        <a:t>Bibliographie approfondie</a:t>
                      </a:r>
                      <a:endParaRPr lang="fr-FR" sz="1400" b="1" noProof="0" dirty="0">
                        <a:solidFill>
                          <a:schemeClr val="bg2">
                            <a:lumMod val="20000"/>
                            <a:lumOff val="80000"/>
                            <a:alpha val="70000"/>
                          </a:schemeClr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50520">
                        <a:lnSpc>
                          <a:spcPct val="100000"/>
                        </a:lnSpc>
                        <a:spcBef>
                          <a:spcPts val="415"/>
                        </a:spcBef>
                      </a:pPr>
                      <a:endParaRPr sz="1200" dirty="0">
                        <a:solidFill>
                          <a:schemeClr val="tx2">
                            <a:alpha val="70000"/>
                          </a:schemeClr>
                        </a:solidFill>
                        <a:latin typeface="+mn-lt"/>
                        <a:cs typeface="Arial"/>
                      </a:endParaRPr>
                    </a:p>
                  </a:txBody>
                  <a:tcPr marL="0" marR="0" marT="5270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63220">
                        <a:lnSpc>
                          <a:spcPct val="100000"/>
                        </a:lnSpc>
                        <a:spcBef>
                          <a:spcPts val="415"/>
                        </a:spcBef>
                      </a:pPr>
                      <a:endParaRPr sz="1200" dirty="0">
                        <a:solidFill>
                          <a:schemeClr val="tx2">
                            <a:alpha val="70000"/>
                          </a:schemeClr>
                        </a:solidFill>
                        <a:latin typeface="+mn-lt"/>
                        <a:cs typeface="Arial"/>
                      </a:endParaRPr>
                    </a:p>
                  </a:txBody>
                  <a:tcPr marL="0" marR="0" marT="5270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67665">
                        <a:lnSpc>
                          <a:spcPct val="100000"/>
                        </a:lnSpc>
                        <a:spcBef>
                          <a:spcPts val="415"/>
                        </a:spcBef>
                      </a:pPr>
                      <a:endParaRPr sz="1200" dirty="0">
                        <a:solidFill>
                          <a:schemeClr val="tx2">
                            <a:alpha val="70000"/>
                          </a:schemeClr>
                        </a:solidFill>
                        <a:latin typeface="+mn-lt"/>
                        <a:cs typeface="Arial"/>
                      </a:endParaRPr>
                    </a:p>
                  </a:txBody>
                  <a:tcPr marL="0" marR="0" marT="5270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1228187"/>
                  </a:ext>
                </a:extLst>
              </a:tr>
              <a:tr h="529746">
                <a:tc>
                  <a:txBody>
                    <a:bodyPr/>
                    <a:lstStyle/>
                    <a:p>
                      <a:pPr marL="87313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b="1" noProof="0" dirty="0">
                          <a:solidFill>
                            <a:schemeClr val="tx2">
                              <a:alpha val="70000"/>
                            </a:schemeClr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Recherches de bases de données</a:t>
                      </a:r>
                    </a:p>
                  </a:txBody>
                  <a:tcPr marL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50520">
                        <a:lnSpc>
                          <a:spcPct val="100000"/>
                        </a:lnSpc>
                        <a:spcBef>
                          <a:spcPts val="415"/>
                        </a:spcBef>
                      </a:pPr>
                      <a:endParaRPr sz="1200" dirty="0">
                        <a:solidFill>
                          <a:schemeClr val="tx2">
                            <a:alpha val="70000"/>
                          </a:schemeClr>
                        </a:solidFill>
                        <a:latin typeface="+mn-lt"/>
                        <a:cs typeface="Arial"/>
                      </a:endParaRPr>
                    </a:p>
                  </a:txBody>
                  <a:tcPr marL="0" marR="0" marT="5270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63220">
                        <a:lnSpc>
                          <a:spcPct val="100000"/>
                        </a:lnSpc>
                        <a:spcBef>
                          <a:spcPts val="415"/>
                        </a:spcBef>
                      </a:pPr>
                      <a:endParaRPr sz="1200" dirty="0">
                        <a:solidFill>
                          <a:schemeClr val="tx2">
                            <a:alpha val="70000"/>
                          </a:schemeClr>
                        </a:solidFill>
                        <a:latin typeface="+mn-lt"/>
                        <a:cs typeface="Arial"/>
                      </a:endParaRPr>
                    </a:p>
                  </a:txBody>
                  <a:tcPr marL="0" marR="0" marT="5270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67665">
                        <a:lnSpc>
                          <a:spcPct val="100000"/>
                        </a:lnSpc>
                        <a:spcBef>
                          <a:spcPts val="415"/>
                        </a:spcBef>
                      </a:pPr>
                      <a:endParaRPr sz="1200" dirty="0">
                        <a:solidFill>
                          <a:schemeClr val="tx2">
                            <a:alpha val="70000"/>
                          </a:schemeClr>
                        </a:solidFill>
                        <a:latin typeface="+mn-lt"/>
                        <a:cs typeface="Arial"/>
                      </a:endParaRPr>
                    </a:p>
                  </a:txBody>
                  <a:tcPr marL="0" marR="0" marT="5270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1273019"/>
                  </a:ext>
                </a:extLst>
              </a:tr>
              <a:tr h="529746">
                <a:tc>
                  <a:txBody>
                    <a:bodyPr/>
                    <a:lstStyle/>
                    <a:p>
                      <a:pPr marL="87313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b="1" kern="1200" noProof="0" dirty="0">
                          <a:solidFill>
                            <a:schemeClr val="bg2">
                              <a:lumMod val="20000"/>
                              <a:lumOff val="80000"/>
                              <a:alpha val="7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Etude des modèles existants</a:t>
                      </a:r>
                    </a:p>
                  </a:txBody>
                  <a:tcPr marL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5052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endParaRPr sz="1200" dirty="0">
                        <a:solidFill>
                          <a:schemeClr val="tx2">
                            <a:alpha val="70000"/>
                          </a:schemeClr>
                        </a:solidFill>
                        <a:latin typeface="+mn-lt"/>
                        <a:cs typeface="Arial"/>
                      </a:endParaRPr>
                    </a:p>
                  </a:txBody>
                  <a:tcPr marL="0" marR="0" marT="4699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6322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endParaRPr sz="1200" dirty="0">
                        <a:solidFill>
                          <a:schemeClr val="tx2">
                            <a:alpha val="70000"/>
                          </a:schemeClr>
                        </a:solidFill>
                        <a:latin typeface="+mn-lt"/>
                        <a:cs typeface="Arial"/>
                      </a:endParaRPr>
                    </a:p>
                  </a:txBody>
                  <a:tcPr marL="0" marR="0" marT="4699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67665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endParaRPr sz="1200" dirty="0">
                        <a:solidFill>
                          <a:schemeClr val="tx2">
                            <a:alpha val="70000"/>
                          </a:schemeClr>
                        </a:solidFill>
                        <a:latin typeface="+mn-lt"/>
                        <a:cs typeface="Arial"/>
                      </a:endParaRPr>
                    </a:p>
                  </a:txBody>
                  <a:tcPr marL="0" marR="0" marT="4699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3928045"/>
                  </a:ext>
                </a:extLst>
              </a:tr>
              <a:tr h="586524">
                <a:tc>
                  <a:txBody>
                    <a:bodyPr/>
                    <a:lstStyle/>
                    <a:p>
                      <a:pPr marL="87313" indent="0">
                        <a:tabLst/>
                      </a:pPr>
                      <a:r>
                        <a:rPr lang="fr-FR" sz="1400" b="1" baseline="0" noProof="0" dirty="0">
                          <a:solidFill>
                            <a:schemeClr val="tx2">
                              <a:alpha val="70000"/>
                            </a:schemeClr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Consultation d’un étudiant spécialisé </a:t>
                      </a:r>
                    </a:p>
                    <a:p>
                      <a:pPr marL="87313" indent="0">
                        <a:tabLst>
                          <a:tab pos="3762375" algn="l"/>
                        </a:tabLst>
                      </a:pPr>
                      <a:r>
                        <a:rPr lang="fr-FR" sz="1400" b="1" baseline="0" noProof="0" dirty="0">
                          <a:solidFill>
                            <a:schemeClr val="tx2">
                              <a:alpha val="70000"/>
                            </a:schemeClr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dans le Machine Learning</a:t>
                      </a:r>
                    </a:p>
                  </a:txBody>
                  <a:tcPr marL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5052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endParaRPr sz="1200" dirty="0">
                        <a:solidFill>
                          <a:schemeClr val="tx2">
                            <a:alpha val="70000"/>
                          </a:schemeClr>
                        </a:solidFill>
                        <a:latin typeface="+mn-lt"/>
                        <a:cs typeface="Arial"/>
                      </a:endParaRPr>
                    </a:p>
                  </a:txBody>
                  <a:tcPr marL="0" marR="0" marT="4699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6322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endParaRPr sz="1200" dirty="0">
                        <a:solidFill>
                          <a:schemeClr val="tx2">
                            <a:alpha val="70000"/>
                          </a:schemeClr>
                        </a:solidFill>
                        <a:latin typeface="+mn-lt"/>
                        <a:cs typeface="Arial"/>
                      </a:endParaRPr>
                    </a:p>
                  </a:txBody>
                  <a:tcPr marL="0" marR="0" marT="4699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67665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endParaRPr sz="1200" dirty="0">
                        <a:solidFill>
                          <a:schemeClr val="tx2">
                            <a:alpha val="70000"/>
                          </a:schemeClr>
                        </a:solidFill>
                        <a:latin typeface="+mn-lt"/>
                        <a:cs typeface="Arial"/>
                      </a:endParaRPr>
                    </a:p>
                  </a:txBody>
                  <a:tcPr marL="0" marR="0" marT="4699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8066630"/>
                  </a:ext>
                </a:extLst>
              </a:tr>
              <a:tr h="828034">
                <a:tc>
                  <a:txBody>
                    <a:bodyPr/>
                    <a:lstStyle/>
                    <a:p>
                      <a:pPr marL="87313" indent="0"/>
                      <a:r>
                        <a:rPr lang="fr-FR" sz="1400" b="1" kern="1200" noProof="0" dirty="0">
                          <a:solidFill>
                            <a:schemeClr val="bg2">
                              <a:lumMod val="20000"/>
                              <a:lumOff val="80000"/>
                              <a:alpha val="7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Discussions avec un médecin neurovasculaire pour améliorer la base de donnée  </a:t>
                      </a:r>
                    </a:p>
                  </a:txBody>
                  <a:tcPr marL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5052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endParaRPr sz="1200" dirty="0">
                        <a:solidFill>
                          <a:schemeClr val="tx2">
                            <a:alpha val="70000"/>
                          </a:schemeClr>
                        </a:solidFill>
                        <a:latin typeface="+mn-lt"/>
                        <a:cs typeface="Arial"/>
                      </a:endParaRPr>
                    </a:p>
                  </a:txBody>
                  <a:tcPr marL="0" marR="0" marT="4699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6322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endParaRPr sz="1200" dirty="0">
                        <a:solidFill>
                          <a:schemeClr val="tx2">
                            <a:alpha val="70000"/>
                          </a:schemeClr>
                        </a:solidFill>
                        <a:latin typeface="+mn-lt"/>
                        <a:cs typeface="Arial"/>
                      </a:endParaRPr>
                    </a:p>
                  </a:txBody>
                  <a:tcPr marL="0" marR="0" marT="4699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67665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endParaRPr sz="1200" dirty="0">
                        <a:solidFill>
                          <a:schemeClr val="tx2">
                            <a:alpha val="70000"/>
                          </a:schemeClr>
                        </a:solidFill>
                        <a:latin typeface="+mn-lt"/>
                        <a:cs typeface="Arial"/>
                      </a:endParaRPr>
                    </a:p>
                  </a:txBody>
                  <a:tcPr marL="0" marR="0" marT="4699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3820335"/>
                  </a:ext>
                </a:extLst>
              </a:tr>
              <a:tr h="529746">
                <a:tc>
                  <a:txBody>
                    <a:bodyPr/>
                    <a:lstStyle/>
                    <a:p>
                      <a:pPr marL="87313" indent="0"/>
                      <a:r>
                        <a:rPr lang="fr-FR" sz="1400" b="1" baseline="0" noProof="0" dirty="0">
                          <a:solidFill>
                            <a:schemeClr val="tx2">
                              <a:alpha val="70000"/>
                            </a:schemeClr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Préparation des rendus de mi-parcours</a:t>
                      </a:r>
                    </a:p>
                  </a:txBody>
                  <a:tcPr marL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5052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endParaRPr sz="1200" dirty="0">
                        <a:solidFill>
                          <a:schemeClr val="tx2">
                            <a:alpha val="70000"/>
                          </a:schemeClr>
                        </a:solidFill>
                        <a:latin typeface="+mn-lt"/>
                        <a:cs typeface="Arial"/>
                      </a:endParaRPr>
                    </a:p>
                  </a:txBody>
                  <a:tcPr marL="0" marR="0" marT="4699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6322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endParaRPr sz="1200" dirty="0">
                        <a:solidFill>
                          <a:schemeClr val="tx2">
                            <a:alpha val="70000"/>
                          </a:schemeClr>
                        </a:solidFill>
                        <a:latin typeface="+mn-lt"/>
                        <a:cs typeface="Arial"/>
                      </a:endParaRPr>
                    </a:p>
                  </a:txBody>
                  <a:tcPr marL="0" marR="0" marT="4699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67665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endParaRPr sz="1200" dirty="0">
                        <a:solidFill>
                          <a:schemeClr val="tx2">
                            <a:alpha val="70000"/>
                          </a:schemeClr>
                        </a:solidFill>
                        <a:latin typeface="+mn-lt"/>
                        <a:cs typeface="Arial"/>
                      </a:endParaRPr>
                    </a:p>
                  </a:txBody>
                  <a:tcPr marL="0" marR="0" marT="4699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8054402"/>
                  </a:ext>
                </a:extLst>
              </a:tr>
              <a:tr h="529746">
                <a:tc>
                  <a:txBody>
                    <a:bodyPr/>
                    <a:lstStyle/>
                    <a:p>
                      <a:pPr marL="87313" indent="0"/>
                      <a:r>
                        <a:rPr lang="fr-FR" sz="1400" b="1" kern="1200" noProof="0" dirty="0">
                          <a:solidFill>
                            <a:schemeClr val="bg2">
                              <a:lumMod val="20000"/>
                              <a:lumOff val="80000"/>
                              <a:alpha val="7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Choix des modèles à tester</a:t>
                      </a:r>
                    </a:p>
                  </a:txBody>
                  <a:tcPr marL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5052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endParaRPr sz="1200" dirty="0">
                        <a:solidFill>
                          <a:schemeClr val="tx2">
                            <a:alpha val="70000"/>
                          </a:schemeClr>
                        </a:solidFill>
                        <a:latin typeface="+mn-lt"/>
                        <a:cs typeface="Arial"/>
                      </a:endParaRPr>
                    </a:p>
                  </a:txBody>
                  <a:tcPr marL="0" marR="0" marT="4699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6322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endParaRPr sz="1200" dirty="0">
                        <a:solidFill>
                          <a:schemeClr val="tx2">
                            <a:alpha val="70000"/>
                          </a:schemeClr>
                        </a:solidFill>
                        <a:latin typeface="+mn-lt"/>
                        <a:cs typeface="Arial"/>
                      </a:endParaRPr>
                    </a:p>
                  </a:txBody>
                  <a:tcPr marL="0" marR="0" marT="4699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67665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endParaRPr sz="1200" dirty="0">
                        <a:solidFill>
                          <a:schemeClr val="tx2">
                            <a:alpha val="70000"/>
                          </a:schemeClr>
                        </a:solidFill>
                        <a:latin typeface="+mn-lt"/>
                        <a:cs typeface="Arial"/>
                      </a:endParaRPr>
                    </a:p>
                  </a:txBody>
                  <a:tcPr marL="0" marR="0" marT="4699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330519"/>
                  </a:ext>
                </a:extLst>
              </a:tr>
            </a:tbl>
          </a:graphicData>
        </a:graphic>
      </p:graphicFrame>
      <p:sp>
        <p:nvSpPr>
          <p:cNvPr id="9" name="object 18" descr="Beige rectangle">
            <a:extLst>
              <a:ext uri="{FF2B5EF4-FFF2-40B4-BE49-F238E27FC236}">
                <a16:creationId xmlns:a16="http://schemas.microsoft.com/office/drawing/2014/main" id="{2D844B0B-BA7B-4E53-BCA1-628F65C6A4CA}"/>
              </a:ext>
            </a:extLst>
          </p:cNvPr>
          <p:cNvSpPr/>
          <p:nvPr/>
        </p:nvSpPr>
        <p:spPr>
          <a:xfrm flipV="1">
            <a:off x="502923" y="1280045"/>
            <a:ext cx="3366000" cy="45719"/>
          </a:xfrm>
          <a:custGeom>
            <a:avLst/>
            <a:gdLst/>
            <a:ahLst/>
            <a:cxnLst/>
            <a:rect l="l" t="t" r="r" b="b"/>
            <a:pathLst>
              <a:path w="3218815">
                <a:moveTo>
                  <a:pt x="0" y="0"/>
                </a:moveTo>
                <a:lnTo>
                  <a:pt x="3218395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10" name="Rounded Rectangle 3" descr="Blue rectangle">
            <a:extLst>
              <a:ext uri="{FF2B5EF4-FFF2-40B4-BE49-F238E27FC236}">
                <a16:creationId xmlns:a16="http://schemas.microsoft.com/office/drawing/2014/main" id="{EB77E677-0739-46F4-AE7B-6BA7CDE3BB98}"/>
              </a:ext>
            </a:extLst>
          </p:cNvPr>
          <p:cNvSpPr/>
          <p:nvPr/>
        </p:nvSpPr>
        <p:spPr>
          <a:xfrm>
            <a:off x="4037839" y="1990326"/>
            <a:ext cx="1592580" cy="32766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1" name="Rounded Rectangle 15" descr="White rectangle">
            <a:extLst>
              <a:ext uri="{FF2B5EF4-FFF2-40B4-BE49-F238E27FC236}">
                <a16:creationId xmlns:a16="http://schemas.microsoft.com/office/drawing/2014/main" id="{8D7368F4-D8C2-452B-9E7A-BFE03C25A22E}"/>
              </a:ext>
            </a:extLst>
          </p:cNvPr>
          <p:cNvSpPr/>
          <p:nvPr/>
        </p:nvSpPr>
        <p:spPr>
          <a:xfrm>
            <a:off x="5391064" y="2525324"/>
            <a:ext cx="5899236" cy="327660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2" name="Rounded Rectangle 16" descr="Blue rectangle">
            <a:extLst>
              <a:ext uri="{FF2B5EF4-FFF2-40B4-BE49-F238E27FC236}">
                <a16:creationId xmlns:a16="http://schemas.microsoft.com/office/drawing/2014/main" id="{DDAE81EB-0F97-479A-B63D-B102718BABE3}"/>
              </a:ext>
            </a:extLst>
          </p:cNvPr>
          <p:cNvSpPr/>
          <p:nvPr/>
        </p:nvSpPr>
        <p:spPr>
          <a:xfrm>
            <a:off x="5391065" y="3062645"/>
            <a:ext cx="2159086" cy="32766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4" name="Rounded Rectangle 18" descr="Blue rectangle">
            <a:extLst>
              <a:ext uri="{FF2B5EF4-FFF2-40B4-BE49-F238E27FC236}">
                <a16:creationId xmlns:a16="http://schemas.microsoft.com/office/drawing/2014/main" id="{95D8F389-A8DF-4E35-ADA8-157AC252A6EC}"/>
              </a:ext>
            </a:extLst>
          </p:cNvPr>
          <p:cNvSpPr/>
          <p:nvPr/>
        </p:nvSpPr>
        <p:spPr>
          <a:xfrm>
            <a:off x="7561541" y="4140102"/>
            <a:ext cx="3728757" cy="32766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Content Placeholder 6">
            <a:extLst>
              <a:ext uri="{FF2B5EF4-FFF2-40B4-BE49-F238E27FC236}">
                <a16:creationId xmlns:a16="http://schemas.microsoft.com/office/drawing/2014/main" id="{DDE79E8D-A65B-4E6D-9417-005E32685C50}"/>
              </a:ext>
            </a:extLst>
          </p:cNvPr>
          <p:cNvSpPr txBox="1">
            <a:spLocks/>
          </p:cNvSpPr>
          <p:nvPr/>
        </p:nvSpPr>
        <p:spPr>
          <a:xfrm>
            <a:off x="3555331" y="1538003"/>
            <a:ext cx="948128" cy="340677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None/>
            </a:pPr>
            <a:r>
              <a:rPr lang="fr-FR" b="1" i="1" dirty="0">
                <a:solidFill>
                  <a:srgbClr val="FFFFFF"/>
                </a:solidFill>
                <a:cs typeface="Arial"/>
              </a:rPr>
              <a:t>20 Avril</a:t>
            </a:r>
          </a:p>
        </p:txBody>
      </p:sp>
      <p:sp>
        <p:nvSpPr>
          <p:cNvPr id="16" name="Content Placeholder 6">
            <a:extLst>
              <a:ext uri="{FF2B5EF4-FFF2-40B4-BE49-F238E27FC236}">
                <a16:creationId xmlns:a16="http://schemas.microsoft.com/office/drawing/2014/main" id="{F0AAED1E-419C-4885-9EC0-DB6EDF3BFA8D}"/>
              </a:ext>
            </a:extLst>
          </p:cNvPr>
          <p:cNvSpPr txBox="1">
            <a:spLocks/>
          </p:cNvSpPr>
          <p:nvPr/>
        </p:nvSpPr>
        <p:spPr>
          <a:xfrm>
            <a:off x="5015114" y="1538003"/>
            <a:ext cx="948128" cy="340677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None/>
            </a:pPr>
            <a:r>
              <a:rPr lang="fr-FR" b="1" i="1" dirty="0">
                <a:solidFill>
                  <a:srgbClr val="FFFFFF"/>
                </a:solidFill>
                <a:cs typeface="Arial"/>
              </a:rPr>
              <a:t>01 Mai</a:t>
            </a:r>
          </a:p>
        </p:txBody>
      </p:sp>
      <p:sp>
        <p:nvSpPr>
          <p:cNvPr id="17" name="Content Placeholder 6">
            <a:extLst>
              <a:ext uri="{FF2B5EF4-FFF2-40B4-BE49-F238E27FC236}">
                <a16:creationId xmlns:a16="http://schemas.microsoft.com/office/drawing/2014/main" id="{A04A69BD-5A4C-4A4D-982B-D6BA073CE299}"/>
              </a:ext>
            </a:extLst>
          </p:cNvPr>
          <p:cNvSpPr txBox="1">
            <a:spLocks/>
          </p:cNvSpPr>
          <p:nvPr/>
        </p:nvSpPr>
        <p:spPr>
          <a:xfrm>
            <a:off x="7072384" y="1538003"/>
            <a:ext cx="948128" cy="340677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None/>
            </a:pPr>
            <a:r>
              <a:rPr lang="fr-FR" b="1" i="1" dirty="0">
                <a:solidFill>
                  <a:srgbClr val="FFFFFF"/>
                </a:solidFill>
                <a:cs typeface="Arial"/>
              </a:rPr>
              <a:t>10 Juin</a:t>
            </a:r>
          </a:p>
        </p:txBody>
      </p:sp>
      <p:sp>
        <p:nvSpPr>
          <p:cNvPr id="18" name="Content Placeholder 6">
            <a:extLst>
              <a:ext uri="{FF2B5EF4-FFF2-40B4-BE49-F238E27FC236}">
                <a16:creationId xmlns:a16="http://schemas.microsoft.com/office/drawing/2014/main" id="{419FFD22-414D-4FE3-8A96-8263DAB27BBE}"/>
              </a:ext>
            </a:extLst>
          </p:cNvPr>
          <p:cNvSpPr txBox="1">
            <a:spLocks/>
          </p:cNvSpPr>
          <p:nvPr/>
        </p:nvSpPr>
        <p:spPr>
          <a:xfrm>
            <a:off x="8798733" y="1521238"/>
            <a:ext cx="1126067" cy="370771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None/>
            </a:pPr>
            <a:r>
              <a:rPr lang="fr-FR" b="1" i="1" dirty="0">
                <a:solidFill>
                  <a:srgbClr val="FFFFFF"/>
                </a:solidFill>
                <a:cs typeface="Arial"/>
              </a:rPr>
              <a:t>25 Juin</a:t>
            </a:r>
          </a:p>
        </p:txBody>
      </p:sp>
      <p:sp>
        <p:nvSpPr>
          <p:cNvPr id="20" name="Content Placeholder 6">
            <a:extLst>
              <a:ext uri="{FF2B5EF4-FFF2-40B4-BE49-F238E27FC236}">
                <a16:creationId xmlns:a16="http://schemas.microsoft.com/office/drawing/2014/main" id="{011E8CCC-D9B9-431F-BBE6-0FB48F8031B7}"/>
              </a:ext>
            </a:extLst>
          </p:cNvPr>
          <p:cNvSpPr txBox="1">
            <a:spLocks/>
          </p:cNvSpPr>
          <p:nvPr/>
        </p:nvSpPr>
        <p:spPr>
          <a:xfrm>
            <a:off x="10480353" y="1514892"/>
            <a:ext cx="1126067" cy="370771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None/>
            </a:pPr>
            <a:r>
              <a:rPr lang="fr-FR" b="1" i="1">
                <a:solidFill>
                  <a:srgbClr val="FFFFFF"/>
                </a:solidFill>
                <a:cs typeface="Arial"/>
              </a:rPr>
              <a:t>07 Juillet</a:t>
            </a:r>
          </a:p>
        </p:txBody>
      </p:sp>
      <p:sp>
        <p:nvSpPr>
          <p:cNvPr id="28" name="Rounded Rectangle 15" descr="White rectangle">
            <a:extLst>
              <a:ext uri="{FF2B5EF4-FFF2-40B4-BE49-F238E27FC236}">
                <a16:creationId xmlns:a16="http://schemas.microsoft.com/office/drawing/2014/main" id="{1C58F9D0-77E9-4884-9E8F-6A671CCC5BC9}"/>
              </a:ext>
            </a:extLst>
          </p:cNvPr>
          <p:cNvSpPr/>
          <p:nvPr/>
        </p:nvSpPr>
        <p:spPr>
          <a:xfrm>
            <a:off x="6413500" y="3584025"/>
            <a:ext cx="4876799" cy="327660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9" name="Content Placeholder 6">
            <a:extLst>
              <a:ext uri="{FF2B5EF4-FFF2-40B4-BE49-F238E27FC236}">
                <a16:creationId xmlns:a16="http://schemas.microsoft.com/office/drawing/2014/main" id="{4FD6A42B-7015-4E23-898B-F8F7463D3EE2}"/>
              </a:ext>
            </a:extLst>
          </p:cNvPr>
          <p:cNvSpPr txBox="1">
            <a:spLocks/>
          </p:cNvSpPr>
          <p:nvPr/>
        </p:nvSpPr>
        <p:spPr>
          <a:xfrm>
            <a:off x="6098144" y="1538003"/>
            <a:ext cx="948128" cy="340677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None/>
            </a:pPr>
            <a:r>
              <a:rPr lang="fr-FR" b="1" i="1" dirty="0">
                <a:solidFill>
                  <a:srgbClr val="FFFFFF"/>
                </a:solidFill>
                <a:cs typeface="Arial"/>
              </a:rPr>
              <a:t>25 mai</a:t>
            </a:r>
          </a:p>
        </p:txBody>
      </p:sp>
      <p:sp>
        <p:nvSpPr>
          <p:cNvPr id="30" name="Rounded Rectangle 15" descr="White rectangle">
            <a:extLst>
              <a:ext uri="{FF2B5EF4-FFF2-40B4-BE49-F238E27FC236}">
                <a16:creationId xmlns:a16="http://schemas.microsoft.com/office/drawing/2014/main" id="{FF57E086-80F6-4DC7-83A6-3F3B0C42E46C}"/>
              </a:ext>
            </a:extLst>
          </p:cNvPr>
          <p:cNvSpPr/>
          <p:nvPr/>
        </p:nvSpPr>
        <p:spPr>
          <a:xfrm>
            <a:off x="8313420" y="4856565"/>
            <a:ext cx="2976878" cy="327660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1" name="Rounded Rectangle 16" descr="Blue rectangle">
            <a:extLst>
              <a:ext uri="{FF2B5EF4-FFF2-40B4-BE49-F238E27FC236}">
                <a16:creationId xmlns:a16="http://schemas.microsoft.com/office/drawing/2014/main" id="{BE311667-7ACD-460D-92BB-8774440FB3F5}"/>
              </a:ext>
            </a:extLst>
          </p:cNvPr>
          <p:cNvSpPr/>
          <p:nvPr/>
        </p:nvSpPr>
        <p:spPr>
          <a:xfrm>
            <a:off x="10271760" y="5527939"/>
            <a:ext cx="1018538" cy="32766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2" name="Rounded Rectangle 15" descr="White rectangle">
            <a:extLst>
              <a:ext uri="{FF2B5EF4-FFF2-40B4-BE49-F238E27FC236}">
                <a16:creationId xmlns:a16="http://schemas.microsoft.com/office/drawing/2014/main" id="{9DB7F4DD-BAC4-4248-B649-631FDAFDFBAF}"/>
              </a:ext>
            </a:extLst>
          </p:cNvPr>
          <p:cNvSpPr/>
          <p:nvPr/>
        </p:nvSpPr>
        <p:spPr>
          <a:xfrm>
            <a:off x="10337800" y="6079511"/>
            <a:ext cx="952498" cy="327660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3" name="Oval 22" descr="Beige oval">
            <a:extLst>
              <a:ext uri="{FF2B5EF4-FFF2-40B4-BE49-F238E27FC236}">
                <a16:creationId xmlns:a16="http://schemas.microsoft.com/office/drawing/2014/main" id="{3495D173-3F9E-4166-8E33-E89F23F482E7}"/>
              </a:ext>
            </a:extLst>
          </p:cNvPr>
          <p:cNvSpPr/>
          <p:nvPr/>
        </p:nvSpPr>
        <p:spPr>
          <a:xfrm>
            <a:off x="11562237" y="6227432"/>
            <a:ext cx="266400" cy="26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Slide Number Placeholder 7">
            <a:extLst>
              <a:ext uri="{FF2B5EF4-FFF2-40B4-BE49-F238E27FC236}">
                <a16:creationId xmlns:a16="http://schemas.microsoft.com/office/drawing/2014/main" id="{9BA29519-3AFD-4E48-9BDB-640441A14300}"/>
              </a:ext>
            </a:extLst>
          </p:cNvPr>
          <p:cNvSpPr txBox="1">
            <a:spLocks/>
          </p:cNvSpPr>
          <p:nvPr/>
        </p:nvSpPr>
        <p:spPr>
          <a:xfrm>
            <a:off x="11468844" y="6174902"/>
            <a:ext cx="3571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i="1" kern="1200">
                <a:solidFill>
                  <a:schemeClr val="tx2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2EE24B5-652C-4DB5-B7C3-B5BBEC1280B1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25" name="Oval 24" descr="Beige oval">
            <a:extLst>
              <a:ext uri="{FF2B5EF4-FFF2-40B4-BE49-F238E27FC236}">
                <a16:creationId xmlns:a16="http://schemas.microsoft.com/office/drawing/2014/main" id="{ACD8389D-7FF4-42DA-A3C6-2818E3AFFF64}"/>
              </a:ext>
            </a:extLst>
          </p:cNvPr>
          <p:cNvSpPr/>
          <p:nvPr/>
        </p:nvSpPr>
        <p:spPr>
          <a:xfrm>
            <a:off x="11562237" y="6227432"/>
            <a:ext cx="266400" cy="26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27" name="Slide Number Placeholder 4">
            <a:extLst>
              <a:ext uri="{FF2B5EF4-FFF2-40B4-BE49-F238E27FC236}">
                <a16:creationId xmlns:a16="http://schemas.microsoft.com/office/drawing/2014/main" id="{7E8A5044-A722-4488-A515-1BA093A36762}"/>
              </a:ext>
            </a:extLst>
          </p:cNvPr>
          <p:cNvSpPr txBox="1">
            <a:spLocks/>
          </p:cNvSpPr>
          <p:nvPr/>
        </p:nvSpPr>
        <p:spPr>
          <a:xfrm>
            <a:off x="11340929" y="6093025"/>
            <a:ext cx="498646" cy="5098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i="1" kern="1200">
                <a:solidFill>
                  <a:schemeClr val="tx2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2EE24B5-652C-4DB5-B7C3-B5BBEC1280B1}" type="slidenum">
              <a:rPr lang="en-US" sz="1600" smtClean="0">
                <a:solidFill>
                  <a:srgbClr val="001518">
                    <a:alpha val="70000"/>
                  </a:srgbClr>
                </a:solidFill>
              </a:rPr>
              <a:pPr/>
              <a:t>6</a:t>
            </a:fld>
            <a:endParaRPr lang="en-US" sz="1600" dirty="0">
              <a:solidFill>
                <a:srgbClr val="001518">
                  <a:alpha val="7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470400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4" grpId="0" animBg="1"/>
      <p:bldP spid="15" grpId="0"/>
      <p:bldP spid="16" grpId="0"/>
      <p:bldP spid="17" grpId="0"/>
      <p:bldP spid="18" grpId="0"/>
      <p:bldP spid="20" grpId="0"/>
      <p:bldP spid="28" grpId="0" animBg="1"/>
      <p:bldP spid="29" grpId="0"/>
      <p:bldP spid="30" grpId="0" animBg="1"/>
      <p:bldP spid="31" grpId="0" animBg="1"/>
      <p:bldP spid="3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Fashion designers working together in their studio">
            <a:extLst>
              <a:ext uri="{FF2B5EF4-FFF2-40B4-BE49-F238E27FC236}">
                <a16:creationId xmlns:a16="http://schemas.microsoft.com/office/drawing/2014/main" id="{4E3BEB00-8A27-4258-B281-36E78CC4A23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00" y="0"/>
            <a:ext cx="12189600" cy="6858000"/>
          </a:xfrm>
          <a:prstGeom prst="rect">
            <a:avLst/>
          </a:prstGeom>
        </p:spPr>
      </p:pic>
      <p:sp>
        <p:nvSpPr>
          <p:cNvPr id="19" name="object 3" descr="Blue rectangle">
            <a:extLst>
              <a:ext uri="{FF2B5EF4-FFF2-40B4-BE49-F238E27FC236}">
                <a16:creationId xmlns:a16="http://schemas.microsoft.com/office/drawing/2014/main" id="{373AABB5-0B28-4117-AF97-718B92541F22}"/>
              </a:ext>
            </a:extLst>
          </p:cNvPr>
          <p:cNvSpPr/>
          <p:nvPr/>
        </p:nvSpPr>
        <p:spPr>
          <a:xfrm>
            <a:off x="0" y="1"/>
            <a:ext cx="12192000" cy="6857910"/>
          </a:xfrm>
          <a:custGeom>
            <a:avLst/>
            <a:gdLst/>
            <a:ahLst/>
            <a:cxnLst/>
            <a:rect l="l" t="t" r="r" b="b"/>
            <a:pathLst>
              <a:path w="12189460" h="6858000">
                <a:moveTo>
                  <a:pt x="0" y="6858000"/>
                </a:moveTo>
                <a:lnTo>
                  <a:pt x="12188952" y="6858000"/>
                </a:lnTo>
                <a:lnTo>
                  <a:pt x="12188952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alpha val="69999"/>
            </a:schemeClr>
          </a:solidFill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6" name="Oval 5" descr="Beige oval">
            <a:extLst>
              <a:ext uri="{FF2B5EF4-FFF2-40B4-BE49-F238E27FC236}">
                <a16:creationId xmlns:a16="http://schemas.microsoft.com/office/drawing/2014/main" id="{7F1F7E6E-09DB-407E-9D0A-1AACE7719624}"/>
              </a:ext>
            </a:extLst>
          </p:cNvPr>
          <p:cNvSpPr/>
          <p:nvPr/>
        </p:nvSpPr>
        <p:spPr>
          <a:xfrm>
            <a:off x="11562237" y="6227432"/>
            <a:ext cx="266400" cy="26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49181BA-BE91-4062-B6BE-B8C10EBD58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7</a:t>
            </a:fld>
            <a:endParaRPr lang="en-US" dirty="0"/>
          </a:p>
        </p:txBody>
      </p:sp>
      <p:sp>
        <p:nvSpPr>
          <p:cNvPr id="23" name="Oval 22" descr="Beige oval">
            <a:extLst>
              <a:ext uri="{FF2B5EF4-FFF2-40B4-BE49-F238E27FC236}">
                <a16:creationId xmlns:a16="http://schemas.microsoft.com/office/drawing/2014/main" id="{3495D173-3F9E-4166-8E33-E89F23F482E7}"/>
              </a:ext>
            </a:extLst>
          </p:cNvPr>
          <p:cNvSpPr/>
          <p:nvPr/>
        </p:nvSpPr>
        <p:spPr>
          <a:xfrm>
            <a:off x="11562237" y="6227432"/>
            <a:ext cx="266400" cy="26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Slide Number Placeholder 7">
            <a:extLst>
              <a:ext uri="{FF2B5EF4-FFF2-40B4-BE49-F238E27FC236}">
                <a16:creationId xmlns:a16="http://schemas.microsoft.com/office/drawing/2014/main" id="{9BA29519-3AFD-4E48-9BDB-640441A14300}"/>
              </a:ext>
            </a:extLst>
          </p:cNvPr>
          <p:cNvSpPr txBox="1">
            <a:spLocks/>
          </p:cNvSpPr>
          <p:nvPr/>
        </p:nvSpPr>
        <p:spPr>
          <a:xfrm>
            <a:off x="11468844" y="6174902"/>
            <a:ext cx="3571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i="1" kern="1200">
                <a:solidFill>
                  <a:schemeClr val="tx2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2EE24B5-652C-4DB5-B7C3-B5BBEC1280B1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25" name="Oval 24" descr="Beige oval">
            <a:extLst>
              <a:ext uri="{FF2B5EF4-FFF2-40B4-BE49-F238E27FC236}">
                <a16:creationId xmlns:a16="http://schemas.microsoft.com/office/drawing/2014/main" id="{ACD8389D-7FF4-42DA-A3C6-2818E3AFFF64}"/>
              </a:ext>
            </a:extLst>
          </p:cNvPr>
          <p:cNvSpPr/>
          <p:nvPr/>
        </p:nvSpPr>
        <p:spPr>
          <a:xfrm>
            <a:off x="11562237" y="6227432"/>
            <a:ext cx="266400" cy="26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27" name="Slide Number Placeholder 4">
            <a:extLst>
              <a:ext uri="{FF2B5EF4-FFF2-40B4-BE49-F238E27FC236}">
                <a16:creationId xmlns:a16="http://schemas.microsoft.com/office/drawing/2014/main" id="{7E8A5044-A722-4488-A515-1BA093A36762}"/>
              </a:ext>
            </a:extLst>
          </p:cNvPr>
          <p:cNvSpPr txBox="1">
            <a:spLocks/>
          </p:cNvSpPr>
          <p:nvPr/>
        </p:nvSpPr>
        <p:spPr>
          <a:xfrm>
            <a:off x="11340929" y="6093025"/>
            <a:ext cx="498646" cy="5098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i="1" kern="1200">
                <a:solidFill>
                  <a:schemeClr val="tx2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2EE24B5-652C-4DB5-B7C3-B5BBEC1280B1}" type="slidenum">
              <a:rPr lang="en-US" sz="1600" smtClean="0">
                <a:solidFill>
                  <a:srgbClr val="001518">
                    <a:alpha val="70000"/>
                  </a:srgbClr>
                </a:solidFill>
              </a:rPr>
              <a:pPr/>
              <a:t>7</a:t>
            </a:fld>
            <a:endParaRPr lang="en-US" sz="1600" dirty="0">
              <a:solidFill>
                <a:srgbClr val="001518">
                  <a:alpha val="70000"/>
                </a:srgbClr>
              </a:solidFill>
            </a:endParaRPr>
          </a:p>
        </p:txBody>
      </p:sp>
      <p:graphicFrame>
        <p:nvGraphicFramePr>
          <p:cNvPr id="48" name="Content Placeholder 7">
            <a:extLst>
              <a:ext uri="{FF2B5EF4-FFF2-40B4-BE49-F238E27FC236}">
                <a16:creationId xmlns:a16="http://schemas.microsoft.com/office/drawing/2014/main" id="{E8C0C5B7-3155-460B-BE18-4341F06F3EE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64223542"/>
              </p:ext>
            </p:extLst>
          </p:nvPr>
        </p:nvGraphicFramePr>
        <p:xfrm>
          <a:off x="545122" y="1895839"/>
          <a:ext cx="10801522" cy="45930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28403">
                  <a:extLst>
                    <a:ext uri="{9D8B030D-6E8A-4147-A177-3AD203B41FA5}">
                      <a16:colId xmlns:a16="http://schemas.microsoft.com/office/drawing/2014/main" val="2120316286"/>
                    </a:ext>
                  </a:extLst>
                </a:gridCol>
                <a:gridCol w="2124373">
                  <a:extLst>
                    <a:ext uri="{9D8B030D-6E8A-4147-A177-3AD203B41FA5}">
                      <a16:colId xmlns:a16="http://schemas.microsoft.com/office/drawing/2014/main" val="3254578854"/>
                    </a:ext>
                  </a:extLst>
                </a:gridCol>
                <a:gridCol w="2124373">
                  <a:extLst>
                    <a:ext uri="{9D8B030D-6E8A-4147-A177-3AD203B41FA5}">
                      <a16:colId xmlns:a16="http://schemas.microsoft.com/office/drawing/2014/main" val="2480324120"/>
                    </a:ext>
                  </a:extLst>
                </a:gridCol>
                <a:gridCol w="2124373">
                  <a:extLst>
                    <a:ext uri="{9D8B030D-6E8A-4147-A177-3AD203B41FA5}">
                      <a16:colId xmlns:a16="http://schemas.microsoft.com/office/drawing/2014/main" val="3000376450"/>
                    </a:ext>
                  </a:extLst>
                </a:gridCol>
              </a:tblGrid>
              <a:tr h="529746">
                <a:tc>
                  <a:txBody>
                    <a:bodyPr/>
                    <a:lstStyle/>
                    <a:p>
                      <a:pPr marL="87313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b="1" baseline="0" dirty="0">
                          <a:solidFill>
                            <a:schemeClr val="tx2">
                              <a:alpha val="70000"/>
                            </a:schemeClr>
                          </a:solidFill>
                          <a:latin typeface="Lato" panose="020F0502020204030203" pitchFamily="34" charset="0"/>
                        </a:rPr>
                        <a:t>Veille scientifique</a:t>
                      </a:r>
                      <a:endParaRPr lang="fr-FR" sz="1400" b="1" baseline="0" noProof="0" dirty="0">
                        <a:solidFill>
                          <a:schemeClr val="tx2">
                            <a:alpha val="70000"/>
                          </a:schemeClr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50520">
                        <a:lnSpc>
                          <a:spcPct val="100000"/>
                        </a:lnSpc>
                        <a:spcBef>
                          <a:spcPts val="415"/>
                        </a:spcBef>
                      </a:pPr>
                      <a:endParaRPr sz="1200" dirty="0">
                        <a:solidFill>
                          <a:schemeClr val="tx2">
                            <a:alpha val="70000"/>
                          </a:schemeClr>
                        </a:solidFill>
                        <a:latin typeface="+mn-lt"/>
                        <a:cs typeface="Arial"/>
                      </a:endParaRPr>
                    </a:p>
                  </a:txBody>
                  <a:tcPr marL="0" marR="0" marT="5270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63220">
                        <a:lnSpc>
                          <a:spcPct val="100000"/>
                        </a:lnSpc>
                        <a:spcBef>
                          <a:spcPts val="415"/>
                        </a:spcBef>
                      </a:pPr>
                      <a:endParaRPr sz="1200" dirty="0">
                        <a:solidFill>
                          <a:schemeClr val="tx2">
                            <a:alpha val="70000"/>
                          </a:schemeClr>
                        </a:solidFill>
                        <a:latin typeface="+mn-lt"/>
                        <a:cs typeface="Arial"/>
                      </a:endParaRPr>
                    </a:p>
                  </a:txBody>
                  <a:tcPr marL="0" marR="0" marT="5270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67665">
                        <a:lnSpc>
                          <a:spcPct val="100000"/>
                        </a:lnSpc>
                        <a:spcBef>
                          <a:spcPts val="415"/>
                        </a:spcBef>
                      </a:pPr>
                      <a:endParaRPr sz="1200" dirty="0">
                        <a:solidFill>
                          <a:schemeClr val="tx2">
                            <a:alpha val="70000"/>
                          </a:schemeClr>
                        </a:solidFill>
                        <a:latin typeface="+mn-lt"/>
                        <a:cs typeface="Arial"/>
                      </a:endParaRPr>
                    </a:p>
                  </a:txBody>
                  <a:tcPr marL="0" marR="0" marT="5270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2886727"/>
                  </a:ext>
                </a:extLst>
              </a:tr>
              <a:tr h="529746">
                <a:tc>
                  <a:txBody>
                    <a:bodyPr/>
                    <a:lstStyle/>
                    <a:p>
                      <a:pPr marL="87313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b="1" kern="1200" noProof="0" dirty="0">
                          <a:solidFill>
                            <a:schemeClr val="bg2">
                              <a:lumMod val="20000"/>
                              <a:lumOff val="80000"/>
                              <a:alpha val="7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Choix des modèles à tester</a:t>
                      </a:r>
                    </a:p>
                  </a:txBody>
                  <a:tcPr marL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50520">
                        <a:lnSpc>
                          <a:spcPct val="100000"/>
                        </a:lnSpc>
                        <a:spcBef>
                          <a:spcPts val="415"/>
                        </a:spcBef>
                      </a:pPr>
                      <a:endParaRPr sz="1200" dirty="0">
                        <a:solidFill>
                          <a:schemeClr val="tx2">
                            <a:alpha val="70000"/>
                          </a:schemeClr>
                        </a:solidFill>
                        <a:latin typeface="+mn-lt"/>
                        <a:cs typeface="Arial"/>
                      </a:endParaRPr>
                    </a:p>
                  </a:txBody>
                  <a:tcPr marL="0" marR="0" marT="5270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63220">
                        <a:lnSpc>
                          <a:spcPct val="100000"/>
                        </a:lnSpc>
                        <a:spcBef>
                          <a:spcPts val="415"/>
                        </a:spcBef>
                      </a:pPr>
                      <a:endParaRPr sz="1200" dirty="0">
                        <a:solidFill>
                          <a:schemeClr val="tx2">
                            <a:alpha val="70000"/>
                          </a:schemeClr>
                        </a:solidFill>
                        <a:latin typeface="+mn-lt"/>
                        <a:cs typeface="Arial"/>
                      </a:endParaRPr>
                    </a:p>
                  </a:txBody>
                  <a:tcPr marL="0" marR="0" marT="5270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67665">
                        <a:lnSpc>
                          <a:spcPct val="100000"/>
                        </a:lnSpc>
                        <a:spcBef>
                          <a:spcPts val="415"/>
                        </a:spcBef>
                      </a:pPr>
                      <a:endParaRPr sz="1200" dirty="0">
                        <a:solidFill>
                          <a:schemeClr val="tx2">
                            <a:alpha val="70000"/>
                          </a:schemeClr>
                        </a:solidFill>
                        <a:latin typeface="+mn-lt"/>
                        <a:cs typeface="Arial"/>
                      </a:endParaRPr>
                    </a:p>
                  </a:txBody>
                  <a:tcPr marL="0" marR="0" marT="5270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1228187"/>
                  </a:ext>
                </a:extLst>
              </a:tr>
              <a:tr h="529746">
                <a:tc>
                  <a:txBody>
                    <a:bodyPr/>
                    <a:lstStyle/>
                    <a:p>
                      <a:pPr marL="87313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b="1" noProof="0" dirty="0">
                          <a:solidFill>
                            <a:schemeClr val="tx2">
                              <a:alpha val="70000"/>
                            </a:schemeClr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Période de vacances</a:t>
                      </a:r>
                    </a:p>
                  </a:txBody>
                  <a:tcPr marL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50520">
                        <a:lnSpc>
                          <a:spcPct val="100000"/>
                        </a:lnSpc>
                        <a:spcBef>
                          <a:spcPts val="415"/>
                        </a:spcBef>
                      </a:pPr>
                      <a:endParaRPr sz="1200" dirty="0">
                        <a:solidFill>
                          <a:schemeClr val="tx2">
                            <a:alpha val="70000"/>
                          </a:schemeClr>
                        </a:solidFill>
                        <a:latin typeface="+mn-lt"/>
                        <a:cs typeface="Arial"/>
                      </a:endParaRPr>
                    </a:p>
                  </a:txBody>
                  <a:tcPr marL="0" marR="0" marT="5270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63220">
                        <a:lnSpc>
                          <a:spcPct val="100000"/>
                        </a:lnSpc>
                        <a:spcBef>
                          <a:spcPts val="415"/>
                        </a:spcBef>
                      </a:pPr>
                      <a:endParaRPr sz="1200" dirty="0">
                        <a:solidFill>
                          <a:schemeClr val="tx2">
                            <a:alpha val="70000"/>
                          </a:schemeClr>
                        </a:solidFill>
                        <a:latin typeface="+mn-lt"/>
                        <a:cs typeface="Arial"/>
                      </a:endParaRPr>
                    </a:p>
                  </a:txBody>
                  <a:tcPr marL="0" marR="0" marT="5270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67665">
                        <a:lnSpc>
                          <a:spcPct val="100000"/>
                        </a:lnSpc>
                        <a:spcBef>
                          <a:spcPts val="415"/>
                        </a:spcBef>
                      </a:pPr>
                      <a:endParaRPr sz="1200" dirty="0">
                        <a:solidFill>
                          <a:schemeClr val="tx2">
                            <a:alpha val="70000"/>
                          </a:schemeClr>
                        </a:solidFill>
                        <a:latin typeface="+mn-lt"/>
                        <a:cs typeface="Arial"/>
                      </a:endParaRPr>
                    </a:p>
                  </a:txBody>
                  <a:tcPr marL="0" marR="0" marT="5270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1273019"/>
                  </a:ext>
                </a:extLst>
              </a:tr>
              <a:tr h="529746">
                <a:tc>
                  <a:txBody>
                    <a:bodyPr/>
                    <a:lstStyle/>
                    <a:p>
                      <a:pPr marL="87313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b="1" kern="1200" noProof="0" dirty="0">
                          <a:solidFill>
                            <a:schemeClr val="bg2">
                              <a:lumMod val="20000"/>
                              <a:lumOff val="80000"/>
                              <a:alpha val="7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Ecriture des codes Python</a:t>
                      </a:r>
                    </a:p>
                  </a:txBody>
                  <a:tcPr marL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5052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endParaRPr sz="1200" dirty="0">
                        <a:solidFill>
                          <a:schemeClr val="tx2">
                            <a:alpha val="70000"/>
                          </a:schemeClr>
                        </a:solidFill>
                        <a:latin typeface="+mn-lt"/>
                        <a:cs typeface="Arial"/>
                      </a:endParaRPr>
                    </a:p>
                  </a:txBody>
                  <a:tcPr marL="0" marR="0" marT="4699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6322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endParaRPr sz="1200" dirty="0">
                        <a:solidFill>
                          <a:schemeClr val="tx2">
                            <a:alpha val="70000"/>
                          </a:schemeClr>
                        </a:solidFill>
                        <a:latin typeface="+mn-lt"/>
                        <a:cs typeface="Arial"/>
                      </a:endParaRPr>
                    </a:p>
                  </a:txBody>
                  <a:tcPr marL="0" marR="0" marT="4699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67665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endParaRPr sz="1200" dirty="0">
                        <a:solidFill>
                          <a:schemeClr val="tx2">
                            <a:alpha val="70000"/>
                          </a:schemeClr>
                        </a:solidFill>
                        <a:latin typeface="+mn-lt"/>
                        <a:cs typeface="Arial"/>
                      </a:endParaRPr>
                    </a:p>
                  </a:txBody>
                  <a:tcPr marL="0" marR="0" marT="4699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3928045"/>
                  </a:ext>
                </a:extLst>
              </a:tr>
              <a:tr h="586524">
                <a:tc>
                  <a:txBody>
                    <a:bodyPr/>
                    <a:lstStyle/>
                    <a:p>
                      <a:pPr marL="87313" indent="0">
                        <a:tabLst/>
                      </a:pPr>
                      <a:r>
                        <a:rPr lang="fr-FR" sz="1400" b="1" baseline="0" noProof="0" dirty="0">
                          <a:solidFill>
                            <a:schemeClr val="tx2">
                              <a:alpha val="70000"/>
                            </a:schemeClr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Entrainement et Tests des modèles</a:t>
                      </a:r>
                    </a:p>
                  </a:txBody>
                  <a:tcPr marL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5052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endParaRPr sz="1200" dirty="0">
                        <a:solidFill>
                          <a:schemeClr val="tx2">
                            <a:alpha val="70000"/>
                          </a:schemeClr>
                        </a:solidFill>
                        <a:latin typeface="+mn-lt"/>
                        <a:cs typeface="Arial"/>
                      </a:endParaRPr>
                    </a:p>
                  </a:txBody>
                  <a:tcPr marL="0" marR="0" marT="4699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6322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endParaRPr sz="1200" dirty="0">
                        <a:solidFill>
                          <a:schemeClr val="tx2">
                            <a:alpha val="70000"/>
                          </a:schemeClr>
                        </a:solidFill>
                        <a:latin typeface="+mn-lt"/>
                        <a:cs typeface="Arial"/>
                      </a:endParaRPr>
                    </a:p>
                  </a:txBody>
                  <a:tcPr marL="0" marR="0" marT="4699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67665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endParaRPr sz="1200" dirty="0">
                        <a:solidFill>
                          <a:schemeClr val="tx2">
                            <a:alpha val="70000"/>
                          </a:schemeClr>
                        </a:solidFill>
                        <a:latin typeface="+mn-lt"/>
                        <a:cs typeface="Arial"/>
                      </a:endParaRPr>
                    </a:p>
                  </a:txBody>
                  <a:tcPr marL="0" marR="0" marT="4699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8066630"/>
                  </a:ext>
                </a:extLst>
              </a:tr>
              <a:tr h="828034">
                <a:tc>
                  <a:txBody>
                    <a:bodyPr/>
                    <a:lstStyle/>
                    <a:p>
                      <a:pPr marL="87313" indent="0"/>
                      <a:r>
                        <a:rPr lang="fr-FR" sz="1400" b="1" kern="1200" noProof="0" dirty="0">
                          <a:solidFill>
                            <a:schemeClr val="bg2">
                              <a:lumMod val="20000"/>
                              <a:lumOff val="80000"/>
                              <a:alpha val="7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Elaboration de l’interface</a:t>
                      </a:r>
                    </a:p>
                  </a:txBody>
                  <a:tcPr marL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5052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endParaRPr sz="1200" dirty="0">
                        <a:solidFill>
                          <a:schemeClr val="tx2">
                            <a:alpha val="70000"/>
                          </a:schemeClr>
                        </a:solidFill>
                        <a:latin typeface="+mn-lt"/>
                        <a:cs typeface="Arial"/>
                      </a:endParaRPr>
                    </a:p>
                  </a:txBody>
                  <a:tcPr marL="0" marR="0" marT="4699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6322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endParaRPr sz="1200" dirty="0">
                        <a:solidFill>
                          <a:schemeClr val="tx2">
                            <a:alpha val="70000"/>
                          </a:schemeClr>
                        </a:solidFill>
                        <a:latin typeface="+mn-lt"/>
                        <a:cs typeface="Arial"/>
                      </a:endParaRPr>
                    </a:p>
                  </a:txBody>
                  <a:tcPr marL="0" marR="0" marT="4699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67665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endParaRPr sz="1200" dirty="0">
                        <a:solidFill>
                          <a:schemeClr val="tx2">
                            <a:alpha val="70000"/>
                          </a:schemeClr>
                        </a:solidFill>
                        <a:latin typeface="+mn-lt"/>
                        <a:cs typeface="Arial"/>
                      </a:endParaRPr>
                    </a:p>
                  </a:txBody>
                  <a:tcPr marL="0" marR="0" marT="4699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3820335"/>
                  </a:ext>
                </a:extLst>
              </a:tr>
              <a:tr h="529746">
                <a:tc>
                  <a:txBody>
                    <a:bodyPr/>
                    <a:lstStyle/>
                    <a:p>
                      <a:pPr marL="87313" indent="0"/>
                      <a:r>
                        <a:rPr lang="fr-FR" sz="1400" b="1" baseline="0" noProof="0" dirty="0">
                          <a:solidFill>
                            <a:schemeClr val="tx2">
                              <a:alpha val="70000"/>
                            </a:schemeClr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Préparation des rendus finaux</a:t>
                      </a:r>
                    </a:p>
                  </a:txBody>
                  <a:tcPr marL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5052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endParaRPr sz="1200" dirty="0">
                        <a:solidFill>
                          <a:schemeClr val="tx2">
                            <a:alpha val="70000"/>
                          </a:schemeClr>
                        </a:solidFill>
                        <a:latin typeface="+mn-lt"/>
                        <a:cs typeface="Arial"/>
                      </a:endParaRPr>
                    </a:p>
                  </a:txBody>
                  <a:tcPr marL="0" marR="0" marT="4699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6322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endParaRPr sz="1200" dirty="0">
                        <a:solidFill>
                          <a:schemeClr val="tx2">
                            <a:alpha val="70000"/>
                          </a:schemeClr>
                        </a:solidFill>
                        <a:latin typeface="+mn-lt"/>
                        <a:cs typeface="Arial"/>
                      </a:endParaRPr>
                    </a:p>
                  </a:txBody>
                  <a:tcPr marL="0" marR="0" marT="4699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67665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endParaRPr sz="1200" dirty="0">
                        <a:solidFill>
                          <a:schemeClr val="tx2">
                            <a:alpha val="70000"/>
                          </a:schemeClr>
                        </a:solidFill>
                        <a:latin typeface="+mn-lt"/>
                        <a:cs typeface="Arial"/>
                      </a:endParaRPr>
                    </a:p>
                  </a:txBody>
                  <a:tcPr marL="0" marR="0" marT="4699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8054402"/>
                  </a:ext>
                </a:extLst>
              </a:tr>
              <a:tr h="529746">
                <a:tc>
                  <a:txBody>
                    <a:bodyPr/>
                    <a:lstStyle/>
                    <a:p>
                      <a:pPr marL="87313" indent="0"/>
                      <a:r>
                        <a:rPr lang="fr-FR" sz="1400" b="1" kern="1200" noProof="0" dirty="0">
                          <a:solidFill>
                            <a:schemeClr val="bg2">
                              <a:lumMod val="20000"/>
                              <a:lumOff val="80000"/>
                              <a:alpha val="7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Amélioration de la base de données</a:t>
                      </a:r>
                    </a:p>
                  </a:txBody>
                  <a:tcPr marL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5052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endParaRPr sz="1200" dirty="0">
                        <a:solidFill>
                          <a:schemeClr val="tx2">
                            <a:alpha val="70000"/>
                          </a:schemeClr>
                        </a:solidFill>
                        <a:latin typeface="+mn-lt"/>
                        <a:cs typeface="Arial"/>
                      </a:endParaRPr>
                    </a:p>
                  </a:txBody>
                  <a:tcPr marL="0" marR="0" marT="4699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6322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endParaRPr sz="1200" dirty="0">
                        <a:solidFill>
                          <a:schemeClr val="tx2">
                            <a:alpha val="70000"/>
                          </a:schemeClr>
                        </a:solidFill>
                        <a:latin typeface="+mn-lt"/>
                        <a:cs typeface="Arial"/>
                      </a:endParaRPr>
                    </a:p>
                  </a:txBody>
                  <a:tcPr marL="0" marR="0" marT="4699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67665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endParaRPr sz="1200" dirty="0">
                        <a:solidFill>
                          <a:schemeClr val="tx2">
                            <a:alpha val="70000"/>
                          </a:schemeClr>
                        </a:solidFill>
                        <a:latin typeface="+mn-lt"/>
                        <a:cs typeface="Arial"/>
                      </a:endParaRPr>
                    </a:p>
                  </a:txBody>
                  <a:tcPr marL="0" marR="0" marT="4699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330519"/>
                  </a:ext>
                </a:extLst>
              </a:tr>
            </a:tbl>
          </a:graphicData>
        </a:graphic>
      </p:graphicFrame>
      <p:sp>
        <p:nvSpPr>
          <p:cNvPr id="50" name="Rounded Rectangle 3" descr="Blue rectangle">
            <a:extLst>
              <a:ext uri="{FF2B5EF4-FFF2-40B4-BE49-F238E27FC236}">
                <a16:creationId xmlns:a16="http://schemas.microsoft.com/office/drawing/2014/main" id="{20F004B2-6FEF-49E6-9803-E26B5083E6FA}"/>
              </a:ext>
            </a:extLst>
          </p:cNvPr>
          <p:cNvSpPr/>
          <p:nvPr/>
        </p:nvSpPr>
        <p:spPr>
          <a:xfrm>
            <a:off x="5390607" y="3049768"/>
            <a:ext cx="1229517" cy="32766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0CDA1"/>
              </a:solidFill>
              <a:effectLst/>
              <a:uLnTx/>
              <a:uFillTx/>
              <a:latin typeface="Arial "/>
              <a:ea typeface="+mn-ea"/>
              <a:cs typeface="+mn-cs"/>
            </a:endParaRPr>
          </a:p>
        </p:txBody>
      </p:sp>
      <p:sp>
        <p:nvSpPr>
          <p:cNvPr id="51" name="Rounded Rectangle 15" descr="White rectangle">
            <a:extLst>
              <a:ext uri="{FF2B5EF4-FFF2-40B4-BE49-F238E27FC236}">
                <a16:creationId xmlns:a16="http://schemas.microsoft.com/office/drawing/2014/main" id="{1E723147-89AA-4C1B-9EA0-E25A0D51FFD0}"/>
              </a:ext>
            </a:extLst>
          </p:cNvPr>
          <p:cNvSpPr/>
          <p:nvPr/>
        </p:nvSpPr>
        <p:spPr>
          <a:xfrm>
            <a:off x="3868923" y="2525324"/>
            <a:ext cx="1521684" cy="327660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0CDA1"/>
              </a:solidFill>
              <a:effectLst/>
              <a:uLnTx/>
              <a:uFillTx/>
              <a:latin typeface="Arial "/>
              <a:ea typeface="+mn-ea"/>
              <a:cs typeface="+mn-cs"/>
            </a:endParaRPr>
          </a:p>
        </p:txBody>
      </p:sp>
      <p:sp>
        <p:nvSpPr>
          <p:cNvPr id="52" name="Rounded Rectangle 16" descr="Blue rectangle">
            <a:extLst>
              <a:ext uri="{FF2B5EF4-FFF2-40B4-BE49-F238E27FC236}">
                <a16:creationId xmlns:a16="http://schemas.microsoft.com/office/drawing/2014/main" id="{D49839E1-8EF2-40F5-BC7F-EAD3B7C81453}"/>
              </a:ext>
            </a:extLst>
          </p:cNvPr>
          <p:cNvSpPr/>
          <p:nvPr/>
        </p:nvSpPr>
        <p:spPr>
          <a:xfrm>
            <a:off x="3868922" y="1984209"/>
            <a:ext cx="7421374" cy="32766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0CDA1"/>
              </a:solidFill>
              <a:effectLst/>
              <a:uLnTx/>
              <a:uFillTx/>
              <a:latin typeface="Arial "/>
              <a:ea typeface="+mn-ea"/>
              <a:cs typeface="+mn-cs"/>
            </a:endParaRPr>
          </a:p>
        </p:txBody>
      </p:sp>
      <p:sp>
        <p:nvSpPr>
          <p:cNvPr id="53" name="Rounded Rectangle 18" descr="Blue rectangle">
            <a:extLst>
              <a:ext uri="{FF2B5EF4-FFF2-40B4-BE49-F238E27FC236}">
                <a16:creationId xmlns:a16="http://schemas.microsoft.com/office/drawing/2014/main" id="{9786E339-BABF-45BC-9901-996A714DA8EF}"/>
              </a:ext>
            </a:extLst>
          </p:cNvPr>
          <p:cNvSpPr/>
          <p:nvPr/>
        </p:nvSpPr>
        <p:spPr>
          <a:xfrm>
            <a:off x="7959634" y="4140102"/>
            <a:ext cx="3330664" cy="32766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0CDA1"/>
              </a:solidFill>
              <a:effectLst/>
              <a:uLnTx/>
              <a:uFillTx/>
              <a:latin typeface="Arial "/>
              <a:ea typeface="+mn-ea"/>
              <a:cs typeface="+mn-cs"/>
            </a:endParaRPr>
          </a:p>
        </p:txBody>
      </p:sp>
      <p:sp>
        <p:nvSpPr>
          <p:cNvPr id="54" name="Content Placeholder 6">
            <a:extLst>
              <a:ext uri="{FF2B5EF4-FFF2-40B4-BE49-F238E27FC236}">
                <a16:creationId xmlns:a16="http://schemas.microsoft.com/office/drawing/2014/main" id="{B56F8CF6-13AC-4330-9B4D-1B40CE594399}"/>
              </a:ext>
            </a:extLst>
          </p:cNvPr>
          <p:cNvSpPr txBox="1">
            <a:spLocks/>
          </p:cNvSpPr>
          <p:nvPr/>
        </p:nvSpPr>
        <p:spPr>
          <a:xfrm>
            <a:off x="3424082" y="1486347"/>
            <a:ext cx="1175658" cy="340677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0CDA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b="1" i="1" dirty="0">
                <a:solidFill>
                  <a:srgbClr val="FFFFFF"/>
                </a:solidFill>
                <a:latin typeface="Arial "/>
                <a:cs typeface="Arial"/>
              </a:rPr>
              <a:t>07</a:t>
            </a:r>
            <a:r>
              <a:rPr kumimoji="0" lang="fr-FR" sz="1600" b="1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"/>
                <a:ea typeface="+mn-ea"/>
                <a:cs typeface="Arial"/>
              </a:rPr>
              <a:t> Juillet</a:t>
            </a:r>
          </a:p>
        </p:txBody>
      </p:sp>
      <p:sp>
        <p:nvSpPr>
          <p:cNvPr id="55" name="Content Placeholder 6">
            <a:extLst>
              <a:ext uri="{FF2B5EF4-FFF2-40B4-BE49-F238E27FC236}">
                <a16:creationId xmlns:a16="http://schemas.microsoft.com/office/drawing/2014/main" id="{FB722B1F-FF8F-4E18-A99A-7F683DDEE4F7}"/>
              </a:ext>
            </a:extLst>
          </p:cNvPr>
          <p:cNvSpPr txBox="1">
            <a:spLocks/>
          </p:cNvSpPr>
          <p:nvPr/>
        </p:nvSpPr>
        <p:spPr>
          <a:xfrm>
            <a:off x="4803235" y="1486347"/>
            <a:ext cx="1175658" cy="340677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0CDA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fr-FR" sz="1600" b="1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"/>
                <a:ea typeface="+mn-ea"/>
                <a:cs typeface="Arial"/>
              </a:rPr>
              <a:t>17 Juillet</a:t>
            </a:r>
          </a:p>
        </p:txBody>
      </p:sp>
      <p:sp>
        <p:nvSpPr>
          <p:cNvPr id="56" name="Content Placeholder 6">
            <a:extLst>
              <a:ext uri="{FF2B5EF4-FFF2-40B4-BE49-F238E27FC236}">
                <a16:creationId xmlns:a16="http://schemas.microsoft.com/office/drawing/2014/main" id="{70AD0AE5-0319-44D5-B9B7-BE285BDFD145}"/>
              </a:ext>
            </a:extLst>
          </p:cNvPr>
          <p:cNvSpPr txBox="1">
            <a:spLocks/>
          </p:cNvSpPr>
          <p:nvPr/>
        </p:nvSpPr>
        <p:spPr>
          <a:xfrm>
            <a:off x="7490813" y="1486346"/>
            <a:ext cx="948128" cy="340677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0CDA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b="1" i="1" dirty="0">
                <a:solidFill>
                  <a:srgbClr val="FFFFFF"/>
                </a:solidFill>
                <a:latin typeface="Arial "/>
                <a:cs typeface="Arial"/>
              </a:rPr>
              <a:t>31</a:t>
            </a:r>
            <a:r>
              <a:rPr kumimoji="0" lang="fr-FR" sz="1600" b="1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"/>
                <a:ea typeface="+mn-ea"/>
                <a:cs typeface="Arial"/>
              </a:rPr>
              <a:t> Août</a:t>
            </a:r>
          </a:p>
        </p:txBody>
      </p:sp>
      <p:sp>
        <p:nvSpPr>
          <p:cNvPr id="57" name="Content Placeholder 6">
            <a:extLst>
              <a:ext uri="{FF2B5EF4-FFF2-40B4-BE49-F238E27FC236}">
                <a16:creationId xmlns:a16="http://schemas.microsoft.com/office/drawing/2014/main" id="{D4975DD1-B3CC-4659-9E40-5FB6F722F5C3}"/>
              </a:ext>
            </a:extLst>
          </p:cNvPr>
          <p:cNvSpPr txBox="1">
            <a:spLocks/>
          </p:cNvSpPr>
          <p:nvPr/>
        </p:nvSpPr>
        <p:spPr>
          <a:xfrm>
            <a:off x="8588564" y="1486346"/>
            <a:ext cx="1553694" cy="370771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0CDA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b="1" i="1" dirty="0">
                <a:solidFill>
                  <a:srgbClr val="FFFFFF"/>
                </a:solidFill>
                <a:latin typeface="Arial "/>
                <a:cs typeface="Arial"/>
              </a:rPr>
              <a:t>14</a:t>
            </a:r>
            <a:r>
              <a:rPr kumimoji="0" lang="fr-FR" sz="1600" b="1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"/>
                <a:ea typeface="+mn-ea"/>
                <a:cs typeface="Arial"/>
              </a:rPr>
              <a:t> Septembre</a:t>
            </a:r>
          </a:p>
        </p:txBody>
      </p:sp>
      <p:sp>
        <p:nvSpPr>
          <p:cNvPr id="58" name="Content Placeholder 6">
            <a:extLst>
              <a:ext uri="{FF2B5EF4-FFF2-40B4-BE49-F238E27FC236}">
                <a16:creationId xmlns:a16="http://schemas.microsoft.com/office/drawing/2014/main" id="{53B5A6A9-0C7A-4A68-9170-3C87ED08A6C8}"/>
              </a:ext>
            </a:extLst>
          </p:cNvPr>
          <p:cNvSpPr txBox="1">
            <a:spLocks/>
          </p:cNvSpPr>
          <p:nvPr/>
        </p:nvSpPr>
        <p:spPr>
          <a:xfrm>
            <a:off x="10409659" y="1486346"/>
            <a:ext cx="1590756" cy="370771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0CDA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fr-FR" sz="1600" b="1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"/>
                <a:ea typeface="+mn-ea"/>
                <a:cs typeface="Arial"/>
              </a:rPr>
              <a:t>Fin du projet</a:t>
            </a:r>
          </a:p>
        </p:txBody>
      </p:sp>
      <p:sp>
        <p:nvSpPr>
          <p:cNvPr id="59" name="Rounded Rectangle 15" descr="White rectangle">
            <a:extLst>
              <a:ext uri="{FF2B5EF4-FFF2-40B4-BE49-F238E27FC236}">
                <a16:creationId xmlns:a16="http://schemas.microsoft.com/office/drawing/2014/main" id="{208A113E-C8F8-4D8A-BB64-D0FCD32F71C6}"/>
              </a:ext>
            </a:extLst>
          </p:cNvPr>
          <p:cNvSpPr/>
          <p:nvPr/>
        </p:nvSpPr>
        <p:spPr>
          <a:xfrm>
            <a:off x="6620124" y="3584025"/>
            <a:ext cx="2741590" cy="327660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0CDA1"/>
              </a:solidFill>
              <a:effectLst/>
              <a:uLnTx/>
              <a:uFillTx/>
              <a:latin typeface="Arial "/>
              <a:ea typeface="+mn-ea"/>
              <a:cs typeface="+mn-cs"/>
            </a:endParaRPr>
          </a:p>
        </p:txBody>
      </p:sp>
      <p:sp>
        <p:nvSpPr>
          <p:cNvPr id="60" name="Content Placeholder 6">
            <a:extLst>
              <a:ext uri="{FF2B5EF4-FFF2-40B4-BE49-F238E27FC236}">
                <a16:creationId xmlns:a16="http://schemas.microsoft.com/office/drawing/2014/main" id="{4D2EC9CB-D1DC-455D-8128-A110AC50CAAB}"/>
              </a:ext>
            </a:extLst>
          </p:cNvPr>
          <p:cNvSpPr txBox="1">
            <a:spLocks/>
          </p:cNvSpPr>
          <p:nvPr/>
        </p:nvSpPr>
        <p:spPr>
          <a:xfrm>
            <a:off x="6146061" y="1486346"/>
            <a:ext cx="948128" cy="340677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0CDA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b="1" i="1" dirty="0">
                <a:solidFill>
                  <a:srgbClr val="FFFFFF"/>
                </a:solidFill>
                <a:latin typeface="Arial "/>
                <a:cs typeface="Arial"/>
              </a:rPr>
              <a:t>17 Août</a:t>
            </a:r>
            <a:endParaRPr kumimoji="0" lang="fr-FR" sz="1600" b="1" i="1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"/>
              <a:ea typeface="+mn-ea"/>
              <a:cs typeface="Arial"/>
            </a:endParaRPr>
          </a:p>
        </p:txBody>
      </p:sp>
      <p:sp>
        <p:nvSpPr>
          <p:cNvPr id="61" name="Rounded Rectangle 15" descr="White rectangle">
            <a:extLst>
              <a:ext uri="{FF2B5EF4-FFF2-40B4-BE49-F238E27FC236}">
                <a16:creationId xmlns:a16="http://schemas.microsoft.com/office/drawing/2014/main" id="{BAB79760-2A41-4AF0-94EB-6E9D0F8AEB10}"/>
              </a:ext>
            </a:extLst>
          </p:cNvPr>
          <p:cNvSpPr/>
          <p:nvPr/>
        </p:nvSpPr>
        <p:spPr>
          <a:xfrm>
            <a:off x="9361714" y="4856565"/>
            <a:ext cx="1928584" cy="327660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0CDA1"/>
              </a:solidFill>
              <a:effectLst/>
              <a:uLnTx/>
              <a:uFillTx/>
              <a:latin typeface="Arial "/>
              <a:ea typeface="+mn-ea"/>
              <a:cs typeface="+mn-cs"/>
            </a:endParaRPr>
          </a:p>
        </p:txBody>
      </p:sp>
      <p:sp>
        <p:nvSpPr>
          <p:cNvPr id="62" name="Rounded Rectangle 16" descr="Blue rectangle">
            <a:extLst>
              <a:ext uri="{FF2B5EF4-FFF2-40B4-BE49-F238E27FC236}">
                <a16:creationId xmlns:a16="http://schemas.microsoft.com/office/drawing/2014/main" id="{18CD2BCE-019E-4C41-A2CF-866B895BF4D0}"/>
              </a:ext>
            </a:extLst>
          </p:cNvPr>
          <p:cNvSpPr/>
          <p:nvPr/>
        </p:nvSpPr>
        <p:spPr>
          <a:xfrm>
            <a:off x="10357404" y="5527939"/>
            <a:ext cx="932894" cy="32766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0CDA1"/>
              </a:solidFill>
              <a:effectLst/>
              <a:uLnTx/>
              <a:uFillTx/>
              <a:latin typeface="Arial "/>
              <a:ea typeface="+mn-ea"/>
              <a:cs typeface="+mn-cs"/>
            </a:endParaRPr>
          </a:p>
        </p:txBody>
      </p:sp>
      <p:sp>
        <p:nvSpPr>
          <p:cNvPr id="63" name="Rounded Rectangle 15" descr="White rectangle">
            <a:extLst>
              <a:ext uri="{FF2B5EF4-FFF2-40B4-BE49-F238E27FC236}">
                <a16:creationId xmlns:a16="http://schemas.microsoft.com/office/drawing/2014/main" id="{4ABB7BF0-40DE-4744-9C8A-5EEE0DB62EBA}"/>
              </a:ext>
            </a:extLst>
          </p:cNvPr>
          <p:cNvSpPr/>
          <p:nvPr/>
        </p:nvSpPr>
        <p:spPr>
          <a:xfrm>
            <a:off x="3868922" y="6079511"/>
            <a:ext cx="7421374" cy="327660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0CDA1"/>
              </a:solidFill>
              <a:effectLst/>
              <a:uLnTx/>
              <a:uFillTx/>
              <a:latin typeface="Arial "/>
              <a:ea typeface="+mn-ea"/>
              <a:cs typeface="+mn-cs"/>
            </a:endParaRPr>
          </a:p>
        </p:txBody>
      </p:sp>
      <p:sp>
        <p:nvSpPr>
          <p:cNvPr id="64" name="object 18" descr="Beige rectangle">
            <a:extLst>
              <a:ext uri="{FF2B5EF4-FFF2-40B4-BE49-F238E27FC236}">
                <a16:creationId xmlns:a16="http://schemas.microsoft.com/office/drawing/2014/main" id="{F35CFC22-7EA5-4D1C-8E62-B6E71F66BB82}"/>
              </a:ext>
            </a:extLst>
          </p:cNvPr>
          <p:cNvSpPr/>
          <p:nvPr/>
        </p:nvSpPr>
        <p:spPr>
          <a:xfrm flipV="1">
            <a:off x="502923" y="1280045"/>
            <a:ext cx="3366000" cy="45719"/>
          </a:xfrm>
          <a:custGeom>
            <a:avLst/>
            <a:gdLst/>
            <a:ahLst/>
            <a:cxnLst/>
            <a:rect l="l" t="t" r="r" b="b"/>
            <a:pathLst>
              <a:path w="3218815">
                <a:moveTo>
                  <a:pt x="0" y="0"/>
                </a:moveTo>
                <a:lnTo>
                  <a:pt x="3218395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67C4089B-843B-4E2E-B27C-15CDCF4DC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088" y="160784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TIMELINE 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DU PROJET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560385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51" grpId="0" animBg="1"/>
      <p:bldP spid="52" grpId="0" animBg="1"/>
      <p:bldP spid="53" grpId="0" animBg="1"/>
      <p:bldP spid="54" grpId="0"/>
      <p:bldP spid="55" grpId="0"/>
      <p:bldP spid="56" grpId="0"/>
      <p:bldP spid="57" grpId="0"/>
      <p:bldP spid="58" grpId="0"/>
      <p:bldP spid="59" grpId="0" animBg="1"/>
      <p:bldP spid="60" grpId="0"/>
      <p:bldP spid="61" grpId="0" animBg="1"/>
      <p:bldP spid="62" grpId="0" animBg="1"/>
      <p:bldP spid="6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B16051AA-9FD0-449E-9947-513F380508E9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19075" y="0"/>
            <a:ext cx="6858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object 3" descr="Beige rectangle">
            <a:extLst>
              <a:ext uri="{FF2B5EF4-FFF2-40B4-BE49-F238E27FC236}">
                <a16:creationId xmlns:a16="http://schemas.microsoft.com/office/drawing/2014/main" id="{857A0168-DBD5-47D4-A751-3B39262D8254}"/>
              </a:ext>
            </a:extLst>
          </p:cNvPr>
          <p:cNvSpPr/>
          <p:nvPr/>
        </p:nvSpPr>
        <p:spPr>
          <a:xfrm>
            <a:off x="8355283" y="836613"/>
            <a:ext cx="3307960" cy="5184775"/>
          </a:xfrm>
          <a:custGeom>
            <a:avLst/>
            <a:gdLst/>
            <a:ahLst/>
            <a:cxnLst/>
            <a:rect l="l" t="t" r="r" b="b"/>
            <a:pathLst>
              <a:path w="4010659" h="333375">
                <a:moveTo>
                  <a:pt x="0" y="333006"/>
                </a:moveTo>
                <a:lnTo>
                  <a:pt x="4010367" y="333006"/>
                </a:lnTo>
                <a:lnTo>
                  <a:pt x="4010367" y="0"/>
                </a:lnTo>
                <a:lnTo>
                  <a:pt x="0" y="0"/>
                </a:lnTo>
                <a:lnTo>
                  <a:pt x="0" y="333006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6" name="object 6" descr="Blue rectangle">
            <a:extLst>
              <a:ext uri="{FF2B5EF4-FFF2-40B4-BE49-F238E27FC236}">
                <a16:creationId xmlns:a16="http://schemas.microsoft.com/office/drawing/2014/main" id="{7F009843-AFA3-44E8-B7D5-3F39B363C92E}"/>
              </a:ext>
            </a:extLst>
          </p:cNvPr>
          <p:cNvSpPr/>
          <p:nvPr/>
        </p:nvSpPr>
        <p:spPr>
          <a:xfrm>
            <a:off x="6226175" y="1"/>
            <a:ext cx="5056205" cy="6857999"/>
          </a:xfrm>
          <a:custGeom>
            <a:avLst/>
            <a:gdLst/>
            <a:ahLst/>
            <a:cxnLst/>
            <a:rect l="l" t="t" r="r" b="b"/>
            <a:pathLst>
              <a:path w="6689725" h="3528060">
                <a:moveTo>
                  <a:pt x="0" y="3527996"/>
                </a:moveTo>
                <a:lnTo>
                  <a:pt x="6689648" y="3527996"/>
                </a:lnTo>
                <a:lnTo>
                  <a:pt x="6689648" y="0"/>
                </a:lnTo>
                <a:lnTo>
                  <a:pt x="0" y="0"/>
                </a:lnTo>
                <a:lnTo>
                  <a:pt x="0" y="3527996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FC6730AE-386B-426F-9F29-221DCC5F714D}"/>
              </a:ext>
            </a:extLst>
          </p:cNvPr>
          <p:cNvSpPr txBox="1">
            <a:spLocks/>
          </p:cNvSpPr>
          <p:nvPr/>
        </p:nvSpPr>
        <p:spPr>
          <a:xfrm>
            <a:off x="7472818" y="2860146"/>
            <a:ext cx="2981822" cy="749753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000" b="1" dirty="0">
                <a:solidFill>
                  <a:schemeClr val="bg2">
                    <a:lumMod val="20000"/>
                    <a:lumOff val="80000"/>
                  </a:schemeClr>
                </a:solidFill>
              </a:rPr>
              <a:t>82 scans 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sz="2000" b="1" dirty="0">
                <a:solidFill>
                  <a:schemeClr val="bg2">
                    <a:lumMod val="20000"/>
                    <a:lumOff val="80000"/>
                  </a:schemeClr>
                </a:solidFill>
              </a:rPr>
              <a:t>30 coupes chacun </a:t>
            </a:r>
          </a:p>
        </p:txBody>
      </p:sp>
      <p:pic>
        <p:nvPicPr>
          <p:cNvPr id="9" name="Picture Placeholder 27" descr="Brain in head">
            <a:extLst>
              <a:ext uri="{FF2B5EF4-FFF2-40B4-BE49-F238E27FC236}">
                <a16:creationId xmlns:a16="http://schemas.microsoft.com/office/drawing/2014/main" id="{9FC370A7-FF9A-42B0-9C14-95C57A9BC6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6740067" y="2803684"/>
            <a:ext cx="720000" cy="720000"/>
          </a:xfrm>
          <a:prstGeom prst="rect">
            <a:avLst/>
          </a:prstGeom>
        </p:spPr>
      </p:pic>
      <p:pic>
        <p:nvPicPr>
          <p:cNvPr id="10" name="Picture Placeholder 29" descr="Left Brain">
            <a:extLst>
              <a:ext uri="{FF2B5EF4-FFF2-40B4-BE49-F238E27FC236}">
                <a16:creationId xmlns:a16="http://schemas.microsoft.com/office/drawing/2014/main" id="{1630545B-ED3D-48DD-8CD5-CB200AA2D79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6740067" y="3693320"/>
            <a:ext cx="719999" cy="719999"/>
          </a:xfrm>
          <a:prstGeom prst="rect">
            <a:avLst/>
          </a:prstGeom>
        </p:spPr>
      </p:pic>
      <p:sp>
        <p:nvSpPr>
          <p:cNvPr id="11" name="Text Placeholder 17">
            <a:extLst>
              <a:ext uri="{FF2B5EF4-FFF2-40B4-BE49-F238E27FC236}">
                <a16:creationId xmlns:a16="http://schemas.microsoft.com/office/drawing/2014/main" id="{186A1D66-9F36-434B-9677-0FE61760AB97}"/>
              </a:ext>
            </a:extLst>
          </p:cNvPr>
          <p:cNvSpPr txBox="1">
            <a:spLocks/>
          </p:cNvSpPr>
          <p:nvPr/>
        </p:nvSpPr>
        <p:spPr>
          <a:xfrm>
            <a:off x="7472817" y="3794464"/>
            <a:ext cx="3307960" cy="740184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000" b="1" dirty="0">
                <a:solidFill>
                  <a:schemeClr val="bg2">
                    <a:lumMod val="20000"/>
                    <a:lumOff val="80000"/>
                  </a:schemeClr>
                </a:solidFill>
              </a:rPr>
              <a:t>36 lésions hémorragiques</a:t>
            </a:r>
          </a:p>
        </p:txBody>
      </p:sp>
      <p:pic>
        <p:nvPicPr>
          <p:cNvPr id="12" name="Picture Placeholder 31" descr="Doctor">
            <a:extLst>
              <a:ext uri="{FF2B5EF4-FFF2-40B4-BE49-F238E27FC236}">
                <a16:creationId xmlns:a16="http://schemas.microsoft.com/office/drawing/2014/main" id="{33C53E5C-0A10-46F8-9546-AB2C675452D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6740067" y="4621055"/>
            <a:ext cx="719999" cy="719999"/>
          </a:xfrm>
          <a:prstGeom prst="rect">
            <a:avLst/>
          </a:prstGeom>
        </p:spPr>
      </p:pic>
      <p:sp>
        <p:nvSpPr>
          <p:cNvPr id="13" name="Text Placeholder 19">
            <a:extLst>
              <a:ext uri="{FF2B5EF4-FFF2-40B4-BE49-F238E27FC236}">
                <a16:creationId xmlns:a16="http://schemas.microsoft.com/office/drawing/2014/main" id="{8744334E-DF9D-4600-8180-292072510183}"/>
              </a:ext>
            </a:extLst>
          </p:cNvPr>
          <p:cNvSpPr txBox="1">
            <a:spLocks/>
          </p:cNvSpPr>
          <p:nvPr/>
        </p:nvSpPr>
        <p:spPr>
          <a:xfrm>
            <a:off x="7472816" y="4704536"/>
            <a:ext cx="3098931" cy="109296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000" b="1" dirty="0">
                <a:solidFill>
                  <a:schemeClr val="bg2">
                    <a:lumMod val="20000"/>
                    <a:lumOff val="80000"/>
                  </a:schemeClr>
                </a:solidFill>
              </a:rPr>
              <a:t>Segmentation 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sz="2000" b="1" dirty="0">
                <a:solidFill>
                  <a:schemeClr val="bg2">
                    <a:lumMod val="20000"/>
                    <a:lumOff val="80000"/>
                  </a:schemeClr>
                </a:solidFill>
              </a:rPr>
              <a:t>par des radiologues</a:t>
            </a:r>
          </a:p>
        </p:txBody>
      </p:sp>
      <p:sp>
        <p:nvSpPr>
          <p:cNvPr id="14" name="object 27" descr="Beige rectangle">
            <a:extLst>
              <a:ext uri="{FF2B5EF4-FFF2-40B4-BE49-F238E27FC236}">
                <a16:creationId xmlns:a16="http://schemas.microsoft.com/office/drawing/2014/main" id="{7F820741-8871-4D59-8ED1-466FEFD2AF94}"/>
              </a:ext>
            </a:extLst>
          </p:cNvPr>
          <p:cNvSpPr/>
          <p:nvPr/>
        </p:nvSpPr>
        <p:spPr>
          <a:xfrm flipV="1">
            <a:off x="6892776" y="2384428"/>
            <a:ext cx="2412000" cy="75489"/>
          </a:xfrm>
          <a:custGeom>
            <a:avLst/>
            <a:gdLst/>
            <a:ahLst/>
            <a:cxnLst/>
            <a:rect l="l" t="t" r="r" b="b"/>
            <a:pathLst>
              <a:path w="2501265">
                <a:moveTo>
                  <a:pt x="0" y="0"/>
                </a:moveTo>
                <a:lnTo>
                  <a:pt x="2500883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668119-9603-4701-8EEC-F2E48B8084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8354" y="1279525"/>
            <a:ext cx="4421229" cy="1325563"/>
          </a:xfrm>
        </p:spPr>
        <p:txBody>
          <a:bodyPr/>
          <a:lstStyle/>
          <a:p>
            <a:r>
              <a:rPr lang="fr-FR" dirty="0">
                <a:solidFill>
                  <a:schemeClr val="bg1"/>
                </a:solidFill>
              </a:rPr>
              <a:t>NOTRE BASE DE DONNEES</a:t>
            </a:r>
            <a:endParaRPr lang="fr-FR" dirty="0"/>
          </a:p>
        </p:txBody>
      </p:sp>
      <p:sp>
        <p:nvSpPr>
          <p:cNvPr id="15" name="Oval 14" descr="Beige oval">
            <a:extLst>
              <a:ext uri="{FF2B5EF4-FFF2-40B4-BE49-F238E27FC236}">
                <a16:creationId xmlns:a16="http://schemas.microsoft.com/office/drawing/2014/main" id="{E61E4548-617F-422A-8E04-CC95528CC6FE}"/>
              </a:ext>
            </a:extLst>
          </p:cNvPr>
          <p:cNvSpPr/>
          <p:nvPr/>
        </p:nvSpPr>
        <p:spPr>
          <a:xfrm>
            <a:off x="11562237" y="6227432"/>
            <a:ext cx="266400" cy="26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Slide Number Placeholder 7">
            <a:extLst>
              <a:ext uri="{FF2B5EF4-FFF2-40B4-BE49-F238E27FC236}">
                <a16:creationId xmlns:a16="http://schemas.microsoft.com/office/drawing/2014/main" id="{29C7FF8D-A253-4D07-AA2E-1EF33E030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68844" y="6174902"/>
            <a:ext cx="357116" cy="365125"/>
          </a:xfrm>
        </p:spPr>
        <p:txBody>
          <a:bodyPr/>
          <a:lstStyle/>
          <a:p>
            <a:fld id="{82EE24B5-652C-4DB5-B7C3-B5BBEC1280B1}" type="slidenum">
              <a:rPr lang="en-US" smtClean="0"/>
              <a:t>8</a:t>
            </a:fld>
            <a:endParaRPr lang="en-US" dirty="0"/>
          </a:p>
        </p:txBody>
      </p:sp>
      <p:sp>
        <p:nvSpPr>
          <p:cNvPr id="17" name="Oval 16" descr="Beige oval">
            <a:extLst>
              <a:ext uri="{FF2B5EF4-FFF2-40B4-BE49-F238E27FC236}">
                <a16:creationId xmlns:a16="http://schemas.microsoft.com/office/drawing/2014/main" id="{593E07D1-7B1D-4187-AF2B-C13D5D29544E}"/>
              </a:ext>
            </a:extLst>
          </p:cNvPr>
          <p:cNvSpPr/>
          <p:nvPr/>
        </p:nvSpPr>
        <p:spPr>
          <a:xfrm>
            <a:off x="11562237" y="6227432"/>
            <a:ext cx="266400" cy="26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8" name="Slide Number Placeholder 4">
            <a:extLst>
              <a:ext uri="{FF2B5EF4-FFF2-40B4-BE49-F238E27FC236}">
                <a16:creationId xmlns:a16="http://schemas.microsoft.com/office/drawing/2014/main" id="{8606465C-E690-4BAD-9268-1014E457D7ED}"/>
              </a:ext>
            </a:extLst>
          </p:cNvPr>
          <p:cNvSpPr txBox="1">
            <a:spLocks/>
          </p:cNvSpPr>
          <p:nvPr/>
        </p:nvSpPr>
        <p:spPr>
          <a:xfrm>
            <a:off x="11350454" y="6102550"/>
            <a:ext cx="498646" cy="5098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i="1" kern="1200">
                <a:solidFill>
                  <a:schemeClr val="tx2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2EE24B5-652C-4DB5-B7C3-B5BBEC1280B1}" type="slidenum">
              <a:rPr lang="en-US" sz="1600" smtClean="0">
                <a:solidFill>
                  <a:srgbClr val="001518">
                    <a:alpha val="70000"/>
                  </a:srgbClr>
                </a:solidFill>
              </a:rPr>
              <a:pPr/>
              <a:t>8</a:t>
            </a:fld>
            <a:endParaRPr lang="en-US" sz="1600" dirty="0">
              <a:solidFill>
                <a:srgbClr val="001518">
                  <a:alpha val="70000"/>
                </a:srgb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3758A9C-70F8-4B6C-919D-69D376DE386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214788" y="-566"/>
            <a:ext cx="6858000" cy="68580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FFDC1CC-6C51-458C-AC78-398F07B07609}"/>
              </a:ext>
            </a:extLst>
          </p:cNvPr>
          <p:cNvSpPr txBox="1"/>
          <p:nvPr/>
        </p:nvSpPr>
        <p:spPr>
          <a:xfrm>
            <a:off x="-95250" y="6580435"/>
            <a:ext cx="2085975" cy="27699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fr-FR" sz="1200" u="sng" dirty="0">
                <a:solidFill>
                  <a:schemeClr val="bg1"/>
                </a:solidFill>
                <a:latin typeface="BlinkMacSystemFont"/>
              </a:rPr>
              <a:t>Source:</a:t>
            </a:r>
            <a:r>
              <a:rPr lang="fr-FR" sz="1200" dirty="0">
                <a:solidFill>
                  <a:schemeClr val="bg1"/>
                </a:solidFill>
                <a:latin typeface="BlinkMacSystemFont"/>
              </a:rPr>
              <a:t> (</a:t>
            </a:r>
            <a:r>
              <a:rPr lang="fr-FR" sz="1200" dirty="0" err="1">
                <a:solidFill>
                  <a:schemeClr val="bg1"/>
                </a:solidFill>
                <a:latin typeface="BlinkMacSystemFont"/>
              </a:rPr>
              <a:t>Hssayeni</a:t>
            </a:r>
            <a:r>
              <a:rPr lang="fr-FR" sz="1200" dirty="0">
                <a:solidFill>
                  <a:schemeClr val="bg1"/>
                </a:solidFill>
                <a:latin typeface="BlinkMacSystemFont"/>
              </a:rPr>
              <a:t>, 2019)</a:t>
            </a:r>
            <a:endParaRPr lang="en-US" sz="1200" dirty="0">
              <a:solidFill>
                <a:schemeClr val="bg1"/>
              </a:solidFill>
              <a:latin typeface="BlinkMacSystemFont"/>
            </a:endParaRPr>
          </a:p>
        </p:txBody>
      </p:sp>
    </p:spTree>
    <p:extLst>
      <p:ext uri="{BB962C8B-B14F-4D97-AF65-F5344CB8AC3E}">
        <p14:creationId xmlns:p14="http://schemas.microsoft.com/office/powerpoint/2010/main" val="382540629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3" descr="Beige rectangle">
            <a:extLst>
              <a:ext uri="{FF2B5EF4-FFF2-40B4-BE49-F238E27FC236}">
                <a16:creationId xmlns:a16="http://schemas.microsoft.com/office/drawing/2014/main" id="{857A0168-DBD5-47D4-A751-3B39262D8254}"/>
              </a:ext>
            </a:extLst>
          </p:cNvPr>
          <p:cNvSpPr/>
          <p:nvPr/>
        </p:nvSpPr>
        <p:spPr>
          <a:xfrm>
            <a:off x="158262" y="836613"/>
            <a:ext cx="11825690" cy="5184775"/>
          </a:xfrm>
          <a:custGeom>
            <a:avLst/>
            <a:gdLst/>
            <a:ahLst/>
            <a:cxnLst/>
            <a:rect l="l" t="t" r="r" b="b"/>
            <a:pathLst>
              <a:path w="4010659" h="333375">
                <a:moveTo>
                  <a:pt x="0" y="333006"/>
                </a:moveTo>
                <a:lnTo>
                  <a:pt x="4010367" y="333006"/>
                </a:lnTo>
                <a:lnTo>
                  <a:pt x="4010367" y="0"/>
                </a:lnTo>
                <a:lnTo>
                  <a:pt x="0" y="0"/>
                </a:lnTo>
                <a:lnTo>
                  <a:pt x="0" y="333006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6" name="object 6" descr="Blue rectangle">
            <a:extLst>
              <a:ext uri="{FF2B5EF4-FFF2-40B4-BE49-F238E27FC236}">
                <a16:creationId xmlns:a16="http://schemas.microsoft.com/office/drawing/2014/main" id="{7F009843-AFA3-44E8-B7D5-3F39B363C92E}"/>
              </a:ext>
            </a:extLst>
          </p:cNvPr>
          <p:cNvSpPr/>
          <p:nvPr/>
        </p:nvSpPr>
        <p:spPr>
          <a:xfrm>
            <a:off x="545124" y="136077"/>
            <a:ext cx="11115242" cy="6585848"/>
          </a:xfrm>
          <a:custGeom>
            <a:avLst/>
            <a:gdLst/>
            <a:ahLst/>
            <a:cxnLst/>
            <a:rect l="l" t="t" r="r" b="b"/>
            <a:pathLst>
              <a:path w="6689725" h="3528060">
                <a:moveTo>
                  <a:pt x="0" y="3527996"/>
                </a:moveTo>
                <a:lnTo>
                  <a:pt x="6689648" y="3527996"/>
                </a:lnTo>
                <a:lnTo>
                  <a:pt x="6689648" y="0"/>
                </a:lnTo>
                <a:lnTo>
                  <a:pt x="0" y="0"/>
                </a:lnTo>
                <a:lnTo>
                  <a:pt x="0" y="3527996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14" name="object 27" descr="Beige rectangle">
            <a:extLst>
              <a:ext uri="{FF2B5EF4-FFF2-40B4-BE49-F238E27FC236}">
                <a16:creationId xmlns:a16="http://schemas.microsoft.com/office/drawing/2014/main" id="{7F820741-8871-4D59-8ED1-466FEFD2AF94}"/>
              </a:ext>
            </a:extLst>
          </p:cNvPr>
          <p:cNvSpPr/>
          <p:nvPr/>
        </p:nvSpPr>
        <p:spPr>
          <a:xfrm flipV="1">
            <a:off x="1153828" y="729197"/>
            <a:ext cx="2412000" cy="75489"/>
          </a:xfrm>
          <a:custGeom>
            <a:avLst/>
            <a:gdLst/>
            <a:ahLst/>
            <a:cxnLst/>
            <a:rect l="l" t="t" r="r" b="b"/>
            <a:pathLst>
              <a:path w="2501265">
                <a:moveTo>
                  <a:pt x="0" y="0"/>
                </a:moveTo>
                <a:lnTo>
                  <a:pt x="2500883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668119-9603-4701-8EEC-F2E48B8084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9620" y="136076"/>
            <a:ext cx="6156960" cy="803049"/>
          </a:xfrm>
        </p:spPr>
        <p:txBody>
          <a:bodyPr/>
          <a:lstStyle/>
          <a:p>
            <a:r>
              <a:rPr lang="fr-FR" dirty="0">
                <a:solidFill>
                  <a:schemeClr val="bg1"/>
                </a:solidFill>
              </a:rPr>
              <a:t>NOTRE BASE DE DONNEES</a:t>
            </a:r>
            <a:endParaRPr lang="fr-FR" dirty="0"/>
          </a:p>
        </p:txBody>
      </p:sp>
      <p:sp>
        <p:nvSpPr>
          <p:cNvPr id="15" name="Oval 14" descr="Beige oval">
            <a:extLst>
              <a:ext uri="{FF2B5EF4-FFF2-40B4-BE49-F238E27FC236}">
                <a16:creationId xmlns:a16="http://schemas.microsoft.com/office/drawing/2014/main" id="{E61E4548-617F-422A-8E04-CC95528CC6FE}"/>
              </a:ext>
            </a:extLst>
          </p:cNvPr>
          <p:cNvSpPr/>
          <p:nvPr/>
        </p:nvSpPr>
        <p:spPr>
          <a:xfrm>
            <a:off x="11562237" y="6227432"/>
            <a:ext cx="266400" cy="26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Slide Number Placeholder 7">
            <a:extLst>
              <a:ext uri="{FF2B5EF4-FFF2-40B4-BE49-F238E27FC236}">
                <a16:creationId xmlns:a16="http://schemas.microsoft.com/office/drawing/2014/main" id="{29C7FF8D-A253-4D07-AA2E-1EF33E030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68844" y="6174902"/>
            <a:ext cx="357116" cy="365125"/>
          </a:xfrm>
        </p:spPr>
        <p:txBody>
          <a:bodyPr/>
          <a:lstStyle/>
          <a:p>
            <a:fld id="{82EE24B5-652C-4DB5-B7C3-B5BBEC1280B1}" type="slidenum">
              <a:rPr lang="en-US" smtClean="0"/>
              <a:t>9</a:t>
            </a:fld>
            <a:endParaRPr lang="en-US" dirty="0"/>
          </a:p>
        </p:txBody>
      </p:sp>
      <p:sp>
        <p:nvSpPr>
          <p:cNvPr id="17" name="Oval 16" descr="Beige oval">
            <a:extLst>
              <a:ext uri="{FF2B5EF4-FFF2-40B4-BE49-F238E27FC236}">
                <a16:creationId xmlns:a16="http://schemas.microsoft.com/office/drawing/2014/main" id="{593E07D1-7B1D-4187-AF2B-C13D5D29544E}"/>
              </a:ext>
            </a:extLst>
          </p:cNvPr>
          <p:cNvSpPr/>
          <p:nvPr/>
        </p:nvSpPr>
        <p:spPr>
          <a:xfrm>
            <a:off x="11562237" y="6227432"/>
            <a:ext cx="266400" cy="26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8" name="Slide Number Placeholder 4">
            <a:extLst>
              <a:ext uri="{FF2B5EF4-FFF2-40B4-BE49-F238E27FC236}">
                <a16:creationId xmlns:a16="http://schemas.microsoft.com/office/drawing/2014/main" id="{8606465C-E690-4BAD-9268-1014E457D7ED}"/>
              </a:ext>
            </a:extLst>
          </p:cNvPr>
          <p:cNvSpPr txBox="1">
            <a:spLocks/>
          </p:cNvSpPr>
          <p:nvPr/>
        </p:nvSpPr>
        <p:spPr>
          <a:xfrm>
            <a:off x="11350454" y="6102550"/>
            <a:ext cx="498646" cy="5098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i="1" kern="1200">
                <a:solidFill>
                  <a:schemeClr val="tx2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2EE24B5-652C-4DB5-B7C3-B5BBEC1280B1}" type="slidenum">
              <a:rPr lang="en-US" sz="1600" smtClean="0">
                <a:solidFill>
                  <a:srgbClr val="001518">
                    <a:alpha val="70000"/>
                  </a:srgbClr>
                </a:solidFill>
              </a:rPr>
              <a:pPr/>
              <a:t>9</a:t>
            </a:fld>
            <a:endParaRPr lang="en-US" sz="1600" dirty="0">
              <a:solidFill>
                <a:srgbClr val="001518">
                  <a:alpha val="70000"/>
                </a:srgbClr>
              </a:solidFill>
            </a:endParaRPr>
          </a:p>
        </p:txBody>
      </p:sp>
      <p:grpSp>
        <p:nvGrpSpPr>
          <p:cNvPr id="39" name="Groupe 38">
            <a:extLst>
              <a:ext uri="{FF2B5EF4-FFF2-40B4-BE49-F238E27FC236}">
                <a16:creationId xmlns:a16="http://schemas.microsoft.com/office/drawing/2014/main" id="{823A3401-EA5F-49F5-A1B5-EAF102167CBB}"/>
              </a:ext>
            </a:extLst>
          </p:cNvPr>
          <p:cNvGrpSpPr/>
          <p:nvPr/>
        </p:nvGrpSpPr>
        <p:grpSpPr>
          <a:xfrm>
            <a:off x="950599" y="1049945"/>
            <a:ext cx="2462497" cy="1517047"/>
            <a:chOff x="4760232" y="877774"/>
            <a:chExt cx="1470857" cy="906137"/>
          </a:xfrm>
        </p:grpSpPr>
        <p:pic>
          <p:nvPicPr>
            <p:cNvPr id="27" name="Graphique 26" descr="Famille avec un garçon">
              <a:extLst>
                <a:ext uri="{FF2B5EF4-FFF2-40B4-BE49-F238E27FC236}">
                  <a16:creationId xmlns:a16="http://schemas.microsoft.com/office/drawing/2014/main" id="{81B5F112-9AB3-4C54-94ED-D7DA014C35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24952" y="877774"/>
              <a:ext cx="906137" cy="906137"/>
            </a:xfrm>
            <a:prstGeom prst="rect">
              <a:avLst/>
            </a:prstGeom>
          </p:spPr>
        </p:pic>
        <p:pic>
          <p:nvPicPr>
            <p:cNvPr id="29" name="Graphique 28" descr="Femme avec canne">
              <a:extLst>
                <a:ext uri="{FF2B5EF4-FFF2-40B4-BE49-F238E27FC236}">
                  <a16:creationId xmlns:a16="http://schemas.microsoft.com/office/drawing/2014/main" id="{43AD59F6-D7C5-4CDB-837D-C0280261A49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760232" y="969738"/>
              <a:ext cx="761888" cy="761888"/>
            </a:xfrm>
            <a:prstGeom prst="rect">
              <a:avLst/>
            </a:prstGeom>
          </p:spPr>
        </p:pic>
      </p:grpSp>
      <p:pic>
        <p:nvPicPr>
          <p:cNvPr id="37" name="Image 36">
            <a:extLst>
              <a:ext uri="{FF2B5EF4-FFF2-40B4-BE49-F238E27FC236}">
                <a16:creationId xmlns:a16="http://schemas.microsoft.com/office/drawing/2014/main" id="{3E7D75BB-43E9-42C3-89F9-1F0A48FF50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1934" y="2647960"/>
            <a:ext cx="2163667" cy="2163667"/>
          </a:xfrm>
          <a:prstGeom prst="rect">
            <a:avLst/>
          </a:prstGeom>
        </p:spPr>
      </p:pic>
      <p:sp>
        <p:nvSpPr>
          <p:cNvPr id="38" name="ZoneTexte 37">
            <a:extLst>
              <a:ext uri="{FF2B5EF4-FFF2-40B4-BE49-F238E27FC236}">
                <a16:creationId xmlns:a16="http://schemas.microsoft.com/office/drawing/2014/main" id="{C53FBB4D-0498-4007-BA9D-E01C693D4583}"/>
              </a:ext>
            </a:extLst>
          </p:cNvPr>
          <p:cNvSpPr txBox="1"/>
          <p:nvPr/>
        </p:nvSpPr>
        <p:spPr>
          <a:xfrm>
            <a:off x="3647545" y="1542990"/>
            <a:ext cx="14212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28 ans</a:t>
            </a:r>
            <a:endParaRPr lang="en-US" sz="3200" b="1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1" name="Graphique 40" descr="Loupe">
            <a:extLst>
              <a:ext uri="{FF2B5EF4-FFF2-40B4-BE49-F238E27FC236}">
                <a16:creationId xmlns:a16="http://schemas.microsoft.com/office/drawing/2014/main" id="{FB4D0025-6397-4F8F-B46D-CEC6CA19058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386371" y="4817460"/>
            <a:ext cx="1834794" cy="1834794"/>
          </a:xfrm>
          <a:prstGeom prst="rect">
            <a:avLst/>
          </a:prstGeom>
        </p:spPr>
      </p:pic>
      <p:sp>
        <p:nvSpPr>
          <p:cNvPr id="43" name="ZoneTexte 42">
            <a:extLst>
              <a:ext uri="{FF2B5EF4-FFF2-40B4-BE49-F238E27FC236}">
                <a16:creationId xmlns:a16="http://schemas.microsoft.com/office/drawing/2014/main" id="{BC04558D-A991-4812-8365-F3DD840595BF}"/>
              </a:ext>
            </a:extLst>
          </p:cNvPr>
          <p:cNvSpPr txBox="1"/>
          <p:nvPr/>
        </p:nvSpPr>
        <p:spPr>
          <a:xfrm>
            <a:off x="3647545" y="5019808"/>
            <a:ext cx="18347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650x650</a:t>
            </a:r>
            <a:endParaRPr lang="en-US" sz="3200" b="1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25C8804F-F4B6-4DAB-9F2E-EED59BE15713}"/>
              </a:ext>
            </a:extLst>
          </p:cNvPr>
          <p:cNvSpPr txBox="1"/>
          <p:nvPr/>
        </p:nvSpPr>
        <p:spPr>
          <a:xfrm>
            <a:off x="3647545" y="3525785"/>
            <a:ext cx="229605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sz="32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318 images de lésions</a:t>
            </a:r>
            <a:endParaRPr lang="en-US" sz="3200" b="1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0A481FFE-1B09-4B7E-B0F4-038D3F2CEC97}"/>
              </a:ext>
            </a:extLst>
          </p:cNvPr>
          <p:cNvSpPr txBox="1"/>
          <p:nvPr/>
        </p:nvSpPr>
        <p:spPr>
          <a:xfrm>
            <a:off x="3647545" y="2700044"/>
            <a:ext cx="25195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2501 images</a:t>
            </a:r>
            <a:endParaRPr lang="en-US" sz="3200" b="1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9" name="ZoneTexte 48">
            <a:extLst>
              <a:ext uri="{FF2B5EF4-FFF2-40B4-BE49-F238E27FC236}">
                <a16:creationId xmlns:a16="http://schemas.microsoft.com/office/drawing/2014/main" id="{ED361088-418C-439F-8A9C-131831219F55}"/>
              </a:ext>
            </a:extLst>
          </p:cNvPr>
          <p:cNvSpPr txBox="1"/>
          <p:nvPr/>
        </p:nvSpPr>
        <p:spPr>
          <a:xfrm>
            <a:off x="3647545" y="5677579"/>
            <a:ext cx="18347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JPEG</a:t>
            </a:r>
            <a:endParaRPr lang="en-US" sz="3200" b="1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60" name="Groupe 59">
            <a:extLst>
              <a:ext uri="{FF2B5EF4-FFF2-40B4-BE49-F238E27FC236}">
                <a16:creationId xmlns:a16="http://schemas.microsoft.com/office/drawing/2014/main" id="{C6324CF2-B396-486D-8943-4B27CB98195C}"/>
              </a:ext>
            </a:extLst>
          </p:cNvPr>
          <p:cNvGrpSpPr/>
          <p:nvPr/>
        </p:nvGrpSpPr>
        <p:grpSpPr>
          <a:xfrm>
            <a:off x="6565857" y="1845407"/>
            <a:ext cx="4404209" cy="3458113"/>
            <a:chOff x="6565857" y="1845407"/>
            <a:chExt cx="4404209" cy="3458113"/>
          </a:xfrm>
        </p:grpSpPr>
        <p:grpSp>
          <p:nvGrpSpPr>
            <p:cNvPr id="58" name="Groupe 57">
              <a:extLst>
                <a:ext uri="{FF2B5EF4-FFF2-40B4-BE49-F238E27FC236}">
                  <a16:creationId xmlns:a16="http://schemas.microsoft.com/office/drawing/2014/main" id="{0E7D06BD-D7AC-4346-851F-3BC6461803B7}"/>
                </a:ext>
              </a:extLst>
            </p:cNvPr>
            <p:cNvGrpSpPr/>
            <p:nvPr/>
          </p:nvGrpSpPr>
          <p:grpSpPr>
            <a:xfrm>
              <a:off x="6711364" y="2009441"/>
              <a:ext cx="4094265" cy="3128202"/>
              <a:chOff x="6964306" y="2380873"/>
              <a:chExt cx="4094265" cy="3128202"/>
            </a:xfrm>
          </p:grpSpPr>
          <p:pic>
            <p:nvPicPr>
              <p:cNvPr id="51" name="Image 50" descr="Une image contenant silhouette&#10;&#10;Description générée automatiquement">
                <a:extLst>
                  <a:ext uri="{FF2B5EF4-FFF2-40B4-BE49-F238E27FC236}">
                    <a16:creationId xmlns:a16="http://schemas.microsoft.com/office/drawing/2014/main" id="{1FB48DC3-9CD8-485D-96F2-CB2DE25557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052040" y="2991332"/>
                <a:ext cx="2006531" cy="2006531"/>
              </a:xfrm>
              <a:prstGeom prst="rect">
                <a:avLst/>
              </a:prstGeom>
            </p:spPr>
          </p:pic>
          <p:pic>
            <p:nvPicPr>
              <p:cNvPr id="53" name="Image 52" descr="Une image contenant miroir, photo, assis, vue&#10;&#10;Description générée automatiquement">
                <a:extLst>
                  <a:ext uri="{FF2B5EF4-FFF2-40B4-BE49-F238E27FC236}">
                    <a16:creationId xmlns:a16="http://schemas.microsoft.com/office/drawing/2014/main" id="{AD266CB3-EDA6-440E-AE25-B981D8D8E5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64306" y="2992431"/>
                <a:ext cx="2006531" cy="2006531"/>
              </a:xfrm>
              <a:prstGeom prst="rect">
                <a:avLst/>
              </a:prstGeom>
            </p:spPr>
          </p:pic>
          <p:sp>
            <p:nvSpPr>
              <p:cNvPr id="55" name="ZoneTexte 54">
                <a:extLst>
                  <a:ext uri="{FF2B5EF4-FFF2-40B4-BE49-F238E27FC236}">
                    <a16:creationId xmlns:a16="http://schemas.microsoft.com/office/drawing/2014/main" id="{5773A289-1240-4166-9DD8-C3620795C94F}"/>
                  </a:ext>
                </a:extLst>
              </p:cNvPr>
              <p:cNvSpPr txBox="1"/>
              <p:nvPr/>
            </p:nvSpPr>
            <p:spPr>
              <a:xfrm>
                <a:off x="7373784" y="2380873"/>
                <a:ext cx="359628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fr-FR" sz="3200" b="1" dirty="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rPr>
                  <a:t>Input du modèle :</a:t>
                </a:r>
                <a:endParaRPr lang="en-US" sz="3200" b="1" dirty="0">
                  <a:solidFill>
                    <a:schemeClr val="bg1"/>
                  </a:solidFill>
                  <a:latin typeface="+mj-lt"/>
                  <a:ea typeface="+mj-ea"/>
                  <a:cs typeface="+mj-cs"/>
                </a:endParaRPr>
              </a:p>
            </p:txBody>
          </p:sp>
          <p:sp>
            <p:nvSpPr>
              <p:cNvPr id="56" name="ZoneTexte 55">
                <a:extLst>
                  <a:ext uri="{FF2B5EF4-FFF2-40B4-BE49-F238E27FC236}">
                    <a16:creationId xmlns:a16="http://schemas.microsoft.com/office/drawing/2014/main" id="{B7712B03-63C6-4BA8-9BBF-592BCF6A9837}"/>
                  </a:ext>
                </a:extLst>
              </p:cNvPr>
              <p:cNvSpPr txBox="1"/>
              <p:nvPr/>
            </p:nvSpPr>
            <p:spPr>
              <a:xfrm>
                <a:off x="7291636" y="4924300"/>
                <a:ext cx="1351869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3200" b="1" dirty="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rPr>
                  <a:t>image</a:t>
                </a:r>
                <a:endParaRPr lang="en-US" sz="3200" b="1" dirty="0">
                  <a:solidFill>
                    <a:schemeClr val="bg1"/>
                  </a:solidFill>
                  <a:latin typeface="+mj-lt"/>
                  <a:ea typeface="+mj-ea"/>
                  <a:cs typeface="+mj-cs"/>
                </a:endParaRPr>
              </a:p>
            </p:txBody>
          </p:sp>
          <p:sp>
            <p:nvSpPr>
              <p:cNvPr id="57" name="ZoneTexte 56">
                <a:extLst>
                  <a:ext uri="{FF2B5EF4-FFF2-40B4-BE49-F238E27FC236}">
                    <a16:creationId xmlns:a16="http://schemas.microsoft.com/office/drawing/2014/main" id="{CFCA08E7-7CE7-436C-8619-B8DE11CD5C6A}"/>
                  </a:ext>
                </a:extLst>
              </p:cNvPr>
              <p:cNvSpPr txBox="1"/>
              <p:nvPr/>
            </p:nvSpPr>
            <p:spPr>
              <a:xfrm>
                <a:off x="9379370" y="4924300"/>
                <a:ext cx="1351869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3200" b="1" dirty="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rPr>
                  <a:t>mask</a:t>
                </a:r>
                <a:endParaRPr lang="en-US" sz="3200" b="1" dirty="0">
                  <a:solidFill>
                    <a:schemeClr val="bg1"/>
                  </a:solidFill>
                  <a:latin typeface="+mj-lt"/>
                  <a:ea typeface="+mj-ea"/>
                  <a:cs typeface="+mj-cs"/>
                </a:endParaRPr>
              </a:p>
            </p:txBody>
          </p:sp>
        </p:grp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CBD3C0E9-37D6-4FBA-A54B-EFC296929B5E}"/>
                </a:ext>
              </a:extLst>
            </p:cNvPr>
            <p:cNvSpPr/>
            <p:nvPr/>
          </p:nvSpPr>
          <p:spPr>
            <a:xfrm>
              <a:off x="6565857" y="1845407"/>
              <a:ext cx="4404209" cy="3458113"/>
            </a:xfrm>
            <a:prstGeom prst="rect">
              <a:avLst/>
            </a:prstGeom>
            <a:noFill/>
            <a:ln w="76200">
              <a:solidFill>
                <a:srgbClr val="F4DAB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8855606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43" grpId="0"/>
      <p:bldP spid="45" grpId="0"/>
      <p:bldP spid="47" grpId="0"/>
      <p:bldP spid="49" grpId="0"/>
    </p:bldLst>
  </p:timing>
</p:sld>
</file>

<file path=ppt/theme/theme1.xml><?xml version="1.0" encoding="utf-8"?>
<a:theme xmlns:a="http://schemas.openxmlformats.org/drawingml/2006/main" name="Office Theme">
  <a:themeElements>
    <a:clrScheme name="Custom 30">
      <a:dk1>
        <a:sysClr val="windowText" lastClr="000000"/>
      </a:dk1>
      <a:lt1>
        <a:sysClr val="window" lastClr="FFFFFF"/>
      </a:lt1>
      <a:dk2>
        <a:srgbClr val="00292E"/>
      </a:dk2>
      <a:lt2>
        <a:srgbClr val="64B2C1"/>
      </a:lt2>
      <a:accent1>
        <a:srgbClr val="F0CDA1"/>
      </a:accent1>
      <a:accent2>
        <a:srgbClr val="107082"/>
      </a:accent2>
      <a:accent3>
        <a:srgbClr val="054854"/>
      </a:accent3>
      <a:accent4>
        <a:srgbClr val="00AEEF"/>
      </a:accent4>
      <a:accent5>
        <a:srgbClr val="F99927"/>
      </a:accent5>
      <a:accent6>
        <a:srgbClr val="EC7216"/>
      </a:accent6>
      <a:hlink>
        <a:srgbClr val="000000"/>
      </a:hlink>
      <a:folHlink>
        <a:srgbClr val="000000"/>
      </a:folHlink>
    </a:clrScheme>
    <a:fontScheme name="Custom 24">
      <a:majorFont>
        <a:latin typeface="Gill Sans MT"/>
        <a:ea typeface=""/>
        <a:cs typeface=""/>
      </a:majorFont>
      <a:minorFont>
        <a:latin typeface="Arial 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M45022061_Professional services marketing plan_SL_V1" id="{B214D568-CC3C-4109-877A-D7A12976D35F}" vid="{D425069E-A49A-4A86-9A62-1864F0635A9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2DDA16B-F3AC-4A5B-9F5F-6F5A8F47A9E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C118CE8-9293-4220-BA3B-5D353B13ABC9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A426FE2C-7640-4BF0-9D68-FDFD4151FD5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Professional services marketing plan</Template>
  <TotalTime>0</TotalTime>
  <Words>544</Words>
  <Application>Microsoft Office PowerPoint</Application>
  <PresentationFormat>Grand écran</PresentationFormat>
  <Paragraphs>172</Paragraphs>
  <Slides>18</Slides>
  <Notes>17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18</vt:i4>
      </vt:variant>
    </vt:vector>
  </HeadingPairs>
  <TitlesOfParts>
    <vt:vector size="25" baseType="lpstr">
      <vt:lpstr>Arial </vt:lpstr>
      <vt:lpstr>BlinkMacSystemFont</vt:lpstr>
      <vt:lpstr>Arial</vt:lpstr>
      <vt:lpstr>Calibri</vt:lpstr>
      <vt:lpstr>Gill Sans MT</vt:lpstr>
      <vt:lpstr>Lato</vt:lpstr>
      <vt:lpstr>Office Theme</vt:lpstr>
      <vt:lpstr>Développement de projet Aide au diagnostic d’AVC</vt:lpstr>
      <vt:lpstr>LES CHIFFRES</vt:lpstr>
      <vt:lpstr>ETAPES DU DIAGNOSTIC</vt:lpstr>
      <vt:lpstr>ETAT DE L’ART</vt:lpstr>
      <vt:lpstr>ETAT DE L’ART</vt:lpstr>
      <vt:lpstr>TIMELINE  DU PROJET</vt:lpstr>
      <vt:lpstr>TIMELINE  DU PROJET</vt:lpstr>
      <vt:lpstr>NOTRE BASE DE DONNEES</vt:lpstr>
      <vt:lpstr>NOTRE BASE DE DONNEES</vt:lpstr>
      <vt:lpstr>NOTRE MODELE</vt:lpstr>
      <vt:lpstr>NOTRE MODELE (Original)</vt:lpstr>
      <vt:lpstr>NOTRE MODELE (low res)</vt:lpstr>
      <vt:lpstr>OUTILS</vt:lpstr>
      <vt:lpstr>RESULTATS</vt:lpstr>
      <vt:lpstr>DISCUSSION</vt:lpstr>
      <vt:lpstr>CONCLUSION</vt:lpstr>
      <vt:lpstr>COMPETENCES ACQUISES</vt:lpstr>
      <vt:lpstr>MERCI 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2020-07-01T13:08:36Z</dcterms:created>
  <dcterms:modified xsi:type="dcterms:W3CDTF">2020-11-10T16:49:42Z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